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5"/>
  </p:sldMasterIdLst>
  <p:sldIdLst>
    <p:sldId id="339" r:id="rId6"/>
    <p:sldId id="294" r:id="rId7"/>
    <p:sldId id="296" r:id="rId8"/>
    <p:sldId id="326" r:id="rId9"/>
    <p:sldId id="327" r:id="rId10"/>
    <p:sldId id="328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Harlaar" initials="AH" lastIdx="7" clrIdx="0">
    <p:extLst>
      <p:ext uri="{19B8F6BF-5375-455C-9EA6-DF929625EA0E}">
        <p15:presenceInfo xmlns:p15="http://schemas.microsoft.com/office/powerpoint/2012/main" userId="Anja Harla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A"/>
    <a:srgbClr val="00A195"/>
    <a:srgbClr val="D8599F"/>
    <a:srgbClr val="FFC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1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695333" y="594000"/>
            <a:ext cx="108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8000" y="1003462"/>
            <a:ext cx="9936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27387" y="1650209"/>
            <a:ext cx="9936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695333" y="5292000"/>
            <a:ext cx="108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128001" y="4078255"/>
            <a:ext cx="7128209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01" y="6264000"/>
            <a:ext cx="3235743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79307" y="6183340"/>
            <a:ext cx="1101736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00" y="5940000"/>
            <a:ext cx="864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f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B532E7F-0A78-4447-BF0C-6F2B52B60AF1}"/>
              </a:ext>
            </a:extLst>
          </p:cNvPr>
          <p:cNvSpPr/>
          <p:nvPr userDrawn="1"/>
        </p:nvSpPr>
        <p:spPr>
          <a:xfrm>
            <a:off x="0" y="2539269"/>
            <a:ext cx="12192000" cy="43187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291772"/>
            <a:ext cx="10515600" cy="1411775"/>
          </a:xfrm>
        </p:spPr>
        <p:txBody>
          <a:bodyPr anchor="b" anchorCtr="0">
            <a:normAutofit/>
          </a:bodyPr>
          <a:lstStyle>
            <a:lvl1pPr algn="ctr">
              <a:defRPr sz="44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825591"/>
            <a:ext cx="10515600" cy="328074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>
                <a:solidFill>
                  <a:schemeClr val="bg1"/>
                </a:solidFill>
              </a:defRPr>
            </a:lvl2pPr>
            <a:lvl3pPr marL="914400" indent="0" algn="ctr">
              <a:buNone/>
              <a:defRPr sz="2000">
                <a:solidFill>
                  <a:schemeClr val="bg1"/>
                </a:solidFill>
              </a:defRPr>
            </a:lvl3pPr>
            <a:lvl4pPr marL="1371600" indent="0" algn="ctr">
              <a:buNone/>
              <a:defRPr sz="2000">
                <a:solidFill>
                  <a:schemeClr val="bg1"/>
                </a:solidFill>
              </a:defRPr>
            </a:lvl4pPr>
            <a:lvl5pPr marL="1828800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E7C93-60E8-8648-8DE9-FA3C271682D0}" type="datetimeFigureOut">
              <a:rPr lang="nl-NL" smtClean="0"/>
              <a:pPr/>
              <a:t>28-6-2022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D1B430-5217-004E-9578-39CC9444818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E5634E9-8AA6-FD46-A02E-CC7D904FE21D}"/>
              </a:ext>
            </a:extLst>
          </p:cNvPr>
          <p:cNvSpPr/>
          <p:nvPr userDrawn="1"/>
        </p:nvSpPr>
        <p:spPr>
          <a:xfrm>
            <a:off x="0" y="2525295"/>
            <a:ext cx="12193200" cy="72000"/>
          </a:xfrm>
          <a:prstGeom prst="rect">
            <a:avLst/>
          </a:prstGeom>
          <a:gradFill>
            <a:gsLst>
              <a:gs pos="30000">
                <a:schemeClr val="accent2"/>
              </a:gs>
              <a:gs pos="68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E427F353-D112-C743-82BF-A22300DD6C45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02827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>
            <a:extLst>
              <a:ext uri="{FF2B5EF4-FFF2-40B4-BE49-F238E27FC236}">
                <a16:creationId xmlns:a16="http://schemas.microsoft.com/office/drawing/2014/main" id="{73B1EF7F-F95F-FE40-B87C-55AB67698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1874" y="6414781"/>
            <a:ext cx="1221926" cy="246735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F4C483D7-89ED-5B41-A01C-B1C2D04851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 rot="-600000">
            <a:off x="-2923292" y="3059133"/>
            <a:ext cx="6902278" cy="648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3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8000" y="1003462"/>
            <a:ext cx="9936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27387" y="1650209"/>
            <a:ext cx="9936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695333" y="5292000"/>
            <a:ext cx="108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128001" y="4078255"/>
            <a:ext cx="7128209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01" y="6264000"/>
            <a:ext cx="3235743" cy="3024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96000" y="594000"/>
            <a:ext cx="108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41063"/>
      </p:ext>
    </p:extLst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B575-E219-4FFD-9F4D-7AD1AD283C8D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B38675AD-F447-425F-BB17-142543B7EE7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B575-E219-4FFD-9F4D-7AD1AD283C8D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75AD-F447-425F-BB17-142543B7EE7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696000" y="1650209"/>
            <a:ext cx="108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000" y="1004344"/>
            <a:ext cx="108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B575-E219-4FFD-9F4D-7AD1AD283C8D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6196800" y="1652400"/>
            <a:ext cx="5299867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696384" y="1652001"/>
            <a:ext cx="5385600" cy="41249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B38675AD-F447-425F-BB17-142543B7EE7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000" y="1004344"/>
            <a:ext cx="108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B575-E219-4FFD-9F4D-7AD1AD283C8D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696384" y="1652400"/>
            <a:ext cx="5385600" cy="412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6196800" y="1652400"/>
            <a:ext cx="5299867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B38675AD-F447-425F-BB17-142543B7EE7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000" y="1004344"/>
            <a:ext cx="108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B575-E219-4FFD-9F4D-7AD1AD283C8D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695334" y="1652400"/>
            <a:ext cx="10801333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B38675AD-F447-425F-BB17-142543B7EE7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B575-E219-4FFD-9F4D-7AD1AD283C8D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695334" y="592932"/>
            <a:ext cx="10801333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B38675AD-F447-425F-BB17-142543B7EE7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" name="Groep 24"/>
          <p:cNvGrpSpPr/>
          <p:nvPr/>
        </p:nvGrpSpPr>
        <p:grpSpPr>
          <a:xfrm>
            <a:off x="7823200" y="6264275"/>
            <a:ext cx="3236384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96000" y="1004344"/>
            <a:ext cx="108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6000" y="1814635"/>
            <a:ext cx="108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992000" y="6414409"/>
            <a:ext cx="144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F93DB575-E219-4FFD-9F4D-7AD1AD283C8D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720000" y="6414409"/>
            <a:ext cx="52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B38675AD-F447-425F-BB17-142543B7EE7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696000" y="594000"/>
            <a:ext cx="108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696000" y="6264000"/>
            <a:ext cx="108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0" y="6415200"/>
            <a:ext cx="1473053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 spd="slow" advClick="0" advTm="5000">
    <p:wipe/>
  </p:transition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microsoft.com/office/2007/relationships/hdphoto" Target="../media/hdphoto1.wdp"/><Relationship Id="rId7" Type="http://schemas.openxmlformats.org/officeDocument/2006/relationships/image" Target="../media/image2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18.jpg"/><Relationship Id="rId4" Type="http://schemas.openxmlformats.org/officeDocument/2006/relationships/image" Target="../media/image8.png"/><Relationship Id="rId9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.docx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7CFCA-99A1-5A45-AEDF-6F1887B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681"/>
            <a:ext cx="10515600" cy="14117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7200" dirty="0">
                <a:solidFill>
                  <a:srgbClr val="00588A"/>
                </a:solidFill>
              </a:rPr>
              <a:t>BIJ 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199331-E9FB-3F44-AFBD-575D10F8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309" y="3138436"/>
            <a:ext cx="6871855" cy="3196883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Hoe kun je een verpleeghuis zo inrichten dat het een thuis wordt voor bewoners? Met ‘BIJ ONS: samen werken aan een thuis’ leren zorgteams hoe ze dit samen met bewoners en naasten kunnen doen.</a:t>
            </a:r>
          </a:p>
          <a:p>
            <a:endParaRPr lang="nl-NL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4CCD4905-5D3F-4802-A6F5-1A5E5D0BD7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443" y="808592"/>
            <a:ext cx="1411775" cy="14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0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87F7C24-E39C-4D7D-9F54-24CD48A9C6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-600000">
            <a:off x="6708659" y="-3367368"/>
            <a:ext cx="9290280" cy="873184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2C357FC-052B-43A7-B66F-892AC6E97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94" y="5754029"/>
            <a:ext cx="3191689" cy="102943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C5FCEA2-FFC6-4A9B-AEC0-8344D206B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3"/>
          <a:stretch/>
        </p:blipFill>
        <p:spPr>
          <a:xfrm>
            <a:off x="2161121" y="651402"/>
            <a:ext cx="8100479" cy="51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4698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87F7C24-E39C-4D7D-9F54-24CD48A9C6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-600000">
            <a:off x="6708659" y="-3367368"/>
            <a:ext cx="9290280" cy="873184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72EAECF-13EB-4D04-AB46-53C49AF0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19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BIJ ONS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58962F2-C96C-4FF6-AA22-4D4FE846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728291"/>
            <a:ext cx="6794691" cy="4125365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nl-NL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E-learning: </a:t>
            </a: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inrichten en zintuigen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nl-NL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Leefomgeving scan: </a:t>
            </a: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bewust worden van de huiskamer zoals die nu is en doelen formuleren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nl-NL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Workshop: </a:t>
            </a:r>
          </a:p>
          <a:p>
            <a:pPr marL="782637" lvl="1" indent="-457200">
              <a:lnSpc>
                <a:spcPct val="150000"/>
              </a:lnSpc>
              <a:buAutoNum type="arabicPeriod"/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Waarden bepalen: wat willen wij? </a:t>
            </a:r>
          </a:p>
          <a:p>
            <a:pPr marL="782637" lvl="1" indent="-457200">
              <a:lnSpc>
                <a:spcPct val="150000"/>
              </a:lnSpc>
              <a:buAutoNum type="arabicPeriod"/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Moodboard: sfeer bepalen</a:t>
            </a:r>
          </a:p>
          <a:p>
            <a:pPr marL="782637" lvl="1" indent="-457200">
              <a:lnSpc>
                <a:spcPct val="150000"/>
              </a:lnSpc>
              <a:buAutoNum type="arabicPeriod"/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Functies van de ruimte bepalen</a:t>
            </a:r>
          </a:p>
          <a:p>
            <a:pPr marL="782637" lvl="1" indent="-457200">
              <a:lnSpc>
                <a:spcPct val="150000"/>
              </a:lnSpc>
              <a:buAutoNum type="arabicPeriod"/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Leefregels afspreken</a:t>
            </a:r>
          </a:p>
          <a:p>
            <a:pPr marL="782637" lvl="1" indent="-457200">
              <a:lnSpc>
                <a:spcPct val="150000"/>
              </a:lnSpc>
              <a:buAutoNum type="arabicPeriod"/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BIJ ONS box vullen / moodboard maken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nl-NL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BIJ ONS sessies: </a:t>
            </a: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concrete aanpassingen bespreken</a:t>
            </a:r>
            <a:endParaRPr lang="nl-NL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C357FC-052B-43A7-B66F-892AC6E97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94" y="5754029"/>
            <a:ext cx="3191689" cy="102943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E70C764-9349-498B-8A94-C539B2EA7E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891" y="906736"/>
            <a:ext cx="3453110" cy="46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8071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87F7C24-E39C-4D7D-9F54-24CD48A9C6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-600000">
            <a:off x="6708659" y="-3367368"/>
            <a:ext cx="9290280" cy="873184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72EAECF-13EB-4D04-AB46-53C49AF0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19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1. E-learning: leren over inrichten en zintuigen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58962F2-C96C-4FF6-AA22-4D4FE846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728291"/>
            <a:ext cx="6794691" cy="4125365"/>
          </a:xfrm>
        </p:spPr>
        <p:txBody>
          <a:bodyPr/>
          <a:lstStyle/>
          <a:p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C357FC-052B-43A7-B66F-892AC6E97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94" y="5754029"/>
            <a:ext cx="3191689" cy="102943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61D887A-762E-48D8-8412-5E98E30F9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911" y="4059110"/>
            <a:ext cx="2810739" cy="169491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13F575A-F7D6-4874-ACC3-76D6B8145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476" y="2110550"/>
            <a:ext cx="2500846" cy="171155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227FC31-3336-42D6-8454-16D93F5852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4020" y="2091863"/>
            <a:ext cx="2761581" cy="174892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B0521CC-6F33-4DE1-A54D-C91F702D81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461" y="2127188"/>
            <a:ext cx="2500846" cy="169491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9AE5FCA-48E2-44C7-AA01-803B4B3DDD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4036" y="4022748"/>
            <a:ext cx="2719327" cy="16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1039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87F7C24-E39C-4D7D-9F54-24CD48A9C6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-600000">
            <a:off x="6708659" y="-3367368"/>
            <a:ext cx="9290280" cy="873184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72EAECF-13EB-4D04-AB46-53C49AF0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074951"/>
            <a:ext cx="10800000" cy="533400"/>
          </a:xfrm>
        </p:spPr>
        <p:txBody>
          <a:bodyPr/>
          <a:lstStyle/>
          <a:p>
            <a:r>
              <a:rPr lang="nl-NL" dirty="0">
                <a:solidFill>
                  <a:srgbClr val="00A19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2. Leefomgeving scan: woongroep en behoeften bewoners in beeld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58962F2-C96C-4FF6-AA22-4D4FE846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728291"/>
            <a:ext cx="6794691" cy="4125365"/>
          </a:xfrm>
        </p:spPr>
        <p:txBody>
          <a:bodyPr/>
          <a:lstStyle/>
          <a:p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C357FC-052B-43A7-B66F-892AC6E97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94" y="5754029"/>
            <a:ext cx="3191689" cy="1029432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F552C02-1B97-4912-BBF8-D405FD86E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997638"/>
              </p:ext>
            </p:extLst>
          </p:nvPr>
        </p:nvGraphicFramePr>
        <p:xfrm>
          <a:off x="356460" y="1968172"/>
          <a:ext cx="8905875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6" imgW="8906542" imgH="6416935" progId="Word.Document.12">
                  <p:embed/>
                </p:oleObj>
              </mc:Choice>
              <mc:Fallback>
                <p:oleObj name="Document" r:id="rId6" imgW="8906542" imgH="6416935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6827F04-5D18-470A-B169-7E1B90A399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6460" y="1968172"/>
                        <a:ext cx="8905875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64196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87F7C24-E39C-4D7D-9F54-24CD48A9C6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-600000">
            <a:off x="6708659" y="-3367368"/>
            <a:ext cx="9290280" cy="873184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72EAECF-13EB-4D04-AB46-53C49AF0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19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3. workshop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58962F2-C96C-4FF6-AA22-4D4FE846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728291"/>
            <a:ext cx="6794691" cy="4125365"/>
          </a:xfrm>
        </p:spPr>
        <p:txBody>
          <a:bodyPr/>
          <a:lstStyle/>
          <a:p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C357FC-052B-43A7-B66F-892AC6E97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94" y="5754029"/>
            <a:ext cx="3191689" cy="102943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2EE52AD-E1FC-4DAD-97A8-F99C3EB67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1" y="2158472"/>
            <a:ext cx="2696668" cy="3595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C2B3C1C-89D4-46D7-9580-7462870492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83" y="2158471"/>
            <a:ext cx="2696668" cy="3595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E586D2E-0FC3-40B1-9CBF-D3FFEADFB3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336" y="1982785"/>
            <a:ext cx="4821834" cy="3616375"/>
          </a:xfrm>
          <a:prstGeom prst="rect">
            <a:avLst/>
          </a:prstGeom>
        </p:spPr>
      </p:pic>
      <p:sp>
        <p:nvSpPr>
          <p:cNvPr id="17" name="Ovaal 16">
            <a:extLst>
              <a:ext uri="{FF2B5EF4-FFF2-40B4-BE49-F238E27FC236}">
                <a16:creationId xmlns:a16="http://schemas.microsoft.com/office/drawing/2014/main" id="{CAAAA9FB-F8BE-437B-B11A-2DBB91B291EE}"/>
              </a:ext>
            </a:extLst>
          </p:cNvPr>
          <p:cNvSpPr/>
          <p:nvPr/>
        </p:nvSpPr>
        <p:spPr>
          <a:xfrm>
            <a:off x="9251052" y="753228"/>
            <a:ext cx="2652919" cy="1723869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BIJ ONS BOX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D72E8728-C575-47FD-B875-3D220204C7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2514600"/>
            <a:ext cx="2696668" cy="3595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4D1911A-77EC-436D-9ECE-46C456924C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44" y="2514600"/>
            <a:ext cx="2696668" cy="3595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241849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87F7C24-E39C-4D7D-9F54-24CD48A9C6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-600000">
            <a:off x="6708659" y="-3367368"/>
            <a:ext cx="9290280" cy="873184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72EAECF-13EB-4D04-AB46-53C49AF0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049602"/>
            <a:ext cx="10800000" cy="533400"/>
          </a:xfrm>
        </p:spPr>
        <p:txBody>
          <a:bodyPr/>
          <a:lstStyle/>
          <a:p>
            <a:r>
              <a:rPr lang="nl-NL" dirty="0">
                <a:solidFill>
                  <a:srgbClr val="00A19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4. BIJ ONS SESSIES: CONCRETE AANPASSINGEN BESPREKEN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58962F2-C96C-4FF6-AA22-4D4FE846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835208"/>
            <a:ext cx="6794691" cy="41253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Kartreker</a:t>
            </a: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 gaat met het team aan de slag om de visie om te zetten naar een </a:t>
            </a:r>
            <a:r>
              <a:rPr lang="nl-NL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inrichtingsplan</a:t>
            </a: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en de aanschaf van </a:t>
            </a:r>
            <a:r>
              <a:rPr lang="nl-NL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accessoires en meubels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Het team brengt </a:t>
            </a:r>
            <a:r>
              <a:rPr lang="nl-NL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leefregels</a:t>
            </a: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 in de praktijk, evalueert en stelt bij waar nodig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Een </a:t>
            </a:r>
            <a:r>
              <a:rPr lang="nl-NL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architect</a:t>
            </a: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 kan ingezet worden als er verdiepende vragen zijn t.a.v. kleur, geluid, groen etc.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C357FC-052B-43A7-B66F-892AC6E97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94" y="5754029"/>
            <a:ext cx="3191689" cy="102943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3E8ED6A-79D6-48B4-B5C9-1FF2A5762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r="12247" b="3"/>
          <a:stretch/>
        </p:blipFill>
        <p:spPr bwMode="auto">
          <a:xfrm>
            <a:off x="8620880" y="3524825"/>
            <a:ext cx="2786029" cy="2019871"/>
          </a:xfrm>
          <a:custGeom>
            <a:avLst/>
            <a:gdLst/>
            <a:ahLst/>
            <a:cxnLst/>
            <a:rect l="l" t="t" r="r" b="b"/>
            <a:pathLst>
              <a:path w="3657600" h="2651760">
                <a:moveTo>
                  <a:pt x="100793" y="0"/>
                </a:moveTo>
                <a:lnTo>
                  <a:pt x="3657600" y="0"/>
                </a:lnTo>
                <a:lnTo>
                  <a:pt x="3657600" y="2651760"/>
                </a:lnTo>
                <a:lnTo>
                  <a:pt x="100793" y="2651760"/>
                </a:lnTo>
                <a:cubicBezTo>
                  <a:pt x="45127" y="2651760"/>
                  <a:pt x="0" y="2606633"/>
                  <a:pt x="0" y="2550967"/>
                </a:cubicBezTo>
                <a:lnTo>
                  <a:pt x="0" y="100793"/>
                </a:lnTo>
                <a:cubicBezTo>
                  <a:pt x="0" y="45127"/>
                  <a:pt x="45127" y="0"/>
                  <a:pt x="100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wikri01\AppData\Local\Microsoft\Windows\INetCache\Content.Outlook\FOSBXKWK\1ece3ba3-b5dd-40ba-95f7-dbded42428ba.JPG">
            <a:extLst>
              <a:ext uri="{FF2B5EF4-FFF2-40B4-BE49-F238E27FC236}">
                <a16:creationId xmlns:a16="http://schemas.microsoft.com/office/drawing/2014/main" id="{64FB7EB9-D4A9-4824-B3BD-04A203AD2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r="19678" b="3"/>
          <a:stretch/>
        </p:blipFill>
        <p:spPr bwMode="auto">
          <a:xfrm>
            <a:off x="8205246" y="1422667"/>
            <a:ext cx="2786029" cy="2020537"/>
          </a:xfrm>
          <a:custGeom>
            <a:avLst/>
            <a:gdLst/>
            <a:ahLst/>
            <a:cxnLst/>
            <a:rect l="l" t="t" r="r" b="b"/>
            <a:pathLst>
              <a:path w="3656395" h="2651760">
                <a:moveTo>
                  <a:pt x="0" y="0"/>
                </a:moveTo>
                <a:lnTo>
                  <a:pt x="3555602" y="0"/>
                </a:lnTo>
                <a:cubicBezTo>
                  <a:pt x="3611268" y="0"/>
                  <a:pt x="3656395" y="45127"/>
                  <a:pt x="3656395" y="100793"/>
                </a:cubicBezTo>
                <a:lnTo>
                  <a:pt x="3656395" y="2550967"/>
                </a:lnTo>
                <a:cubicBezTo>
                  <a:pt x="3656395" y="2606633"/>
                  <a:pt x="3611268" y="2651760"/>
                  <a:pt x="3555602" y="2651760"/>
                </a:cubicBezTo>
                <a:lnTo>
                  <a:pt x="0" y="26517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59152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7CFCA-99A1-5A45-AEDF-6F1887B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90"/>
            <a:ext cx="10515600" cy="14117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5400" dirty="0">
                <a:solidFill>
                  <a:srgbClr val="00A195"/>
                </a:solidFill>
              </a:rPr>
              <a:t>Zijn er nog 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199331-E9FB-3F44-AFBD-575D10F8E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815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72EAECF-13EB-4D04-AB46-53C49AF0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19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Inhoud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58962F2-C96C-4FF6-AA22-4D4FE8469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Wonen en zorg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BIJ ONS – Wat is het?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Uitvoering BIJ ONS</a:t>
            </a: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C357FC-052B-43A7-B66F-892AC6E97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94" y="5754029"/>
            <a:ext cx="3191689" cy="10294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CBFC4B0-22CF-433C-837F-85DC27EAB0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-600000">
            <a:off x="6708659" y="-3367368"/>
            <a:ext cx="9290280" cy="87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0535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72EAECF-13EB-4D04-AB46-53C49AF0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19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Wonen in een zorginstelling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58962F2-C96C-4FF6-AA22-4D4FE8469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Hoe hebben onze bewoners dat ervaren? </a:t>
            </a:r>
          </a:p>
          <a:p>
            <a:pPr>
              <a:lnSpc>
                <a:spcPct val="150000"/>
              </a:lnSpc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Verhuizing…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Wonen met mensen die je niet kent…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Wonen met mensen die je zelf niet gekozen hebt…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Delen van een huiskamer…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Voelt als thuis…</a:t>
            </a: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C357FC-052B-43A7-B66F-892AC6E97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94" y="5754029"/>
            <a:ext cx="3191689" cy="10294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87F7C24-E39C-4D7D-9F54-24CD48A9C6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-600000">
            <a:off x="6708659" y="-3367368"/>
            <a:ext cx="9290280" cy="87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5955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87F7C24-E39C-4D7D-9F54-24CD48A9C6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-600000">
            <a:off x="6708659" y="-3367368"/>
            <a:ext cx="9290280" cy="8731848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58962F2-C96C-4FF6-AA22-4D4FE8469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" name="Tijdelijke aanduiding voor inhoud 3">
            <a:extLst>
              <a:ext uri="{FF2B5EF4-FFF2-40B4-BE49-F238E27FC236}">
                <a16:creationId xmlns:a16="http://schemas.microsoft.com/office/drawing/2014/main" id="{28240093-C81D-4EFE-A7B5-81F3231E728A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13799"/>
          <a:stretch/>
        </p:blipFill>
        <p:spPr>
          <a:xfrm>
            <a:off x="696000" y="634230"/>
            <a:ext cx="11012158" cy="596053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26B2A50-C51F-43F8-994A-B03D5309970C}"/>
              </a:ext>
            </a:extLst>
          </p:cNvPr>
          <p:cNvSpPr txBox="1"/>
          <p:nvPr/>
        </p:nvSpPr>
        <p:spPr>
          <a:xfrm>
            <a:off x="1416929" y="1168304"/>
            <a:ext cx="38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588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Focus verpleeghuizen lag op zorg met een beetje wonen.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F591411-76D6-40F6-9842-4F2136D96318}"/>
              </a:ext>
            </a:extLst>
          </p:cNvPr>
          <p:cNvSpPr txBox="1"/>
          <p:nvPr/>
        </p:nvSpPr>
        <p:spPr>
          <a:xfrm>
            <a:off x="6732488" y="1089497"/>
            <a:ext cx="38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588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Focus verpleeghuizen ligt steeds meer op wonen, met zorg.</a:t>
            </a:r>
          </a:p>
        </p:txBody>
      </p:sp>
    </p:spTree>
    <p:extLst>
      <p:ext uri="{BB962C8B-B14F-4D97-AF65-F5344CB8AC3E}">
        <p14:creationId xmlns:p14="http://schemas.microsoft.com/office/powerpoint/2010/main" val="350006735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87F7C24-E39C-4D7D-9F54-24CD48A9C6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-600000">
            <a:off x="6708659" y="-3367368"/>
            <a:ext cx="9290280" cy="8731848"/>
          </a:xfrm>
          <a:prstGeom prst="rect">
            <a:avLst/>
          </a:prstGeom>
        </p:spPr>
      </p:pic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DFF928F5-5431-4455-B563-0558B8BEC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77973"/>
            <a:ext cx="9790545" cy="65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1550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87F7C24-E39C-4D7D-9F54-24CD48A9C6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-600000">
            <a:off x="6708659" y="-3367368"/>
            <a:ext cx="9290280" cy="873184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72EAECF-13EB-4D04-AB46-53C49AF0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19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Belangrijk aan inrichting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58962F2-C96C-4FF6-AA22-4D4FE8469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Kijk door de ogen van de bewoners, schakel je eigen mening uit!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Hoe ervaar je een ruimte?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Licht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Herkenbare contrasten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Verschil in woongroepen? (meer-minder prikkels)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Verschillende soorten plekken en hoekjes</a:t>
            </a:r>
          </a:p>
          <a:p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C357FC-052B-43A7-B66F-892AC6E97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94" y="5754029"/>
            <a:ext cx="3191689" cy="10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8406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87F7C24-E39C-4D7D-9F54-24CD48A9C6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-600000">
            <a:off x="6708659" y="-3367368"/>
            <a:ext cx="9290280" cy="873184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72EAECF-13EB-4D04-AB46-53C49AF0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19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BIJ ONS – Wat is het?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58962F2-C96C-4FF6-AA22-4D4FE846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728291"/>
            <a:ext cx="7662909" cy="41253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Doel: </a:t>
            </a:r>
            <a:r>
              <a:rPr lang="nl-NL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Samen</a:t>
            </a: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(zorgteam, bewoners en naasten) een tastbare woonvisie maken.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Volgens een </a:t>
            </a:r>
            <a:r>
              <a:rPr lang="nl-NL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stappenplan</a:t>
            </a: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 vul je samen de BIJ ONS BOX / moodboard met praktische tips voor wonen &amp; welzijn (woonvisie) passen bij bewoners in een woongroep.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 woonvisie helpt bij het nemen van beslissingen voor aanpassingen in de woongroep.</a:t>
            </a:r>
          </a:p>
          <a:p>
            <a:pPr lvl="1"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Inrichting, gebruik van materialen en gebruik van de ruimte.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 woonvisie omvat ook hoe je samenleeft en welke afspraken of leefregels daarbij passen.</a:t>
            </a:r>
          </a:p>
          <a:p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C357FC-052B-43A7-B66F-892AC6E97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94" y="5754029"/>
            <a:ext cx="3191689" cy="102943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F4F4D7F-3C5A-4782-9C55-450F20B99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330" y="800608"/>
            <a:ext cx="3137091" cy="2167558"/>
          </a:xfrm>
          <a:prstGeom prst="rect">
            <a:avLst/>
          </a:prstGeom>
          <a:ln w="38100">
            <a:noFill/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DB86C89-5966-4FAA-B830-B1FDB39D1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1330" y="3215257"/>
            <a:ext cx="3137090" cy="2463197"/>
          </a:xfrm>
          <a:prstGeom prst="rect">
            <a:avLst/>
          </a:prstGeom>
          <a:ln w="38100">
            <a:noFill/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29560371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87F7C24-E39C-4D7D-9F54-24CD48A9C6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-600000">
            <a:off x="6708659" y="-3367368"/>
            <a:ext cx="9290280" cy="873184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72EAECF-13EB-4D04-AB46-53C49AF0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19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BIJ ONS – Uitgangspunten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58962F2-C96C-4FF6-AA22-4D4FE846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728291"/>
            <a:ext cx="7662909" cy="41253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TEAMS leren persoonlijke voorkeuren en ideeën t.a.v. inrichting los te laten.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 behoefte van de bewoners staan voorop.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 bewoner en naaste doen mee.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Wonen met visie.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Wonen is een beleving voor alle zintuigen.</a:t>
            </a:r>
          </a:p>
          <a:p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C357FC-052B-43A7-B66F-892AC6E97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94" y="5754029"/>
            <a:ext cx="3191689" cy="1029432"/>
          </a:xfrm>
          <a:prstGeom prst="rect">
            <a:avLst/>
          </a:prstGeom>
        </p:spPr>
      </p:pic>
      <p:pic>
        <p:nvPicPr>
          <p:cNvPr id="9" name="Picture 3" descr="Afbeeldingsresultaat voor design drawing environment dementia">
            <a:extLst>
              <a:ext uri="{FF2B5EF4-FFF2-40B4-BE49-F238E27FC236}">
                <a16:creationId xmlns:a16="http://schemas.microsoft.com/office/drawing/2014/main" id="{D607C4B7-45F2-4565-92A9-D40F3082F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0912" y="2301597"/>
            <a:ext cx="3976788" cy="2978752"/>
          </a:xfrm>
          <a:prstGeom prst="roundRect">
            <a:avLst>
              <a:gd name="adj" fmla="val 0"/>
            </a:avLst>
          </a:prstGeom>
          <a:noFill/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275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87F7C24-E39C-4D7D-9F54-24CD48A9C6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-600000">
            <a:off x="6708659" y="-3367368"/>
            <a:ext cx="9290280" cy="873184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72EAECF-13EB-4D04-AB46-53C49AF0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19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BIJ ONS-team samenstelling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58962F2-C96C-4FF6-AA22-4D4FE846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728291"/>
            <a:ext cx="7662909" cy="41253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Bewoner/naaste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Teamleden: verzorging en woonbegeleiding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Interieurdesigner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Disciplines: psycholoog, ergotherapeut / fysiotherapeut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Indien nodig: architect</a:t>
            </a:r>
          </a:p>
          <a:p>
            <a:pPr>
              <a:lnSpc>
                <a:spcPct val="150000"/>
              </a:lnSpc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Bedenken en ontwerpen van je leefomgeving </a:t>
            </a:r>
          </a:p>
          <a:p>
            <a:pPr marL="322262" lvl="1" indent="0">
              <a:lnSpc>
                <a:spcPct val="150000"/>
              </a:lnSpc>
              <a:buNone/>
            </a:pPr>
            <a:r>
              <a:rPr lang="nl-NL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doe je samen!</a:t>
            </a:r>
          </a:p>
          <a:p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C357FC-052B-43A7-B66F-892AC6E97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94" y="5754029"/>
            <a:ext cx="3191689" cy="1029432"/>
          </a:xfrm>
          <a:prstGeom prst="rect">
            <a:avLst/>
          </a:prstGeom>
        </p:spPr>
      </p:pic>
      <p:pic>
        <p:nvPicPr>
          <p:cNvPr id="8" name="Tijdelijke aanduiding voor inhoud 4" descr="Afbeelding met persoon, ouder&#10;&#10;Automatisch gegenereerde beschrijving">
            <a:extLst>
              <a:ext uri="{FF2B5EF4-FFF2-40B4-BE49-F238E27FC236}">
                <a16:creationId xmlns:a16="http://schemas.microsoft.com/office/drawing/2014/main" id="{7F62D786-2C56-48E5-808E-527C84D855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2104"/>
          <a:stretch/>
        </p:blipFill>
        <p:spPr>
          <a:xfrm>
            <a:off x="7570839" y="1760368"/>
            <a:ext cx="3976788" cy="3017223"/>
          </a:xfrm>
          <a:prstGeom prst="roundRect">
            <a:avLst>
              <a:gd name="adj" fmla="val 3517"/>
            </a:avLst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57350064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Radboudumc">
  <a:themeElements>
    <a:clrScheme name="UKON kleuren">
      <a:dk1>
        <a:srgbClr val="00588A"/>
      </a:dk1>
      <a:lt1>
        <a:srgbClr val="FFFFFF"/>
      </a:lt1>
      <a:dk2>
        <a:srgbClr val="00588A"/>
      </a:dk2>
      <a:lt2>
        <a:srgbClr val="A5CD39"/>
      </a:lt2>
      <a:accent1>
        <a:srgbClr val="00588A"/>
      </a:accent1>
      <a:accent2>
        <a:srgbClr val="7FB4C8"/>
      </a:accent2>
      <a:accent3>
        <a:srgbClr val="A5CD39"/>
      </a:accent3>
      <a:accent4>
        <a:srgbClr val="CBE28A"/>
      </a:accent4>
      <a:accent5>
        <a:srgbClr val="CCCCCC"/>
      </a:accent5>
      <a:accent6>
        <a:srgbClr val="E6E6E6"/>
      </a:accent6>
      <a:hlink>
        <a:srgbClr val="000000"/>
      </a:hlink>
      <a:folHlink>
        <a:srgbClr val="CBE28A"/>
      </a:folHlink>
    </a:clrScheme>
    <a:fontScheme name="UKON -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ACB762A1CF94F9D6EB98C8DB9365C" ma:contentTypeVersion="15" ma:contentTypeDescription="Een nieuw document maken." ma:contentTypeScope="" ma:versionID="04f9f6071f0913f90971ec207a48b0f1">
  <xsd:schema xmlns:xsd="http://www.w3.org/2001/XMLSchema" xmlns:xs="http://www.w3.org/2001/XMLSchema" xmlns:p="http://schemas.microsoft.com/office/2006/metadata/properties" xmlns:ns3="e613e729-a2ae-47f8-b5e8-996ee744cab6" xmlns:ns4="cb23316b-c94f-4220-8ad6-9869480ee465" targetNamespace="http://schemas.microsoft.com/office/2006/metadata/properties" ma:root="true" ma:fieldsID="c796d713284c3b850e27f7018b22532e" ns3:_="" ns4:_="">
    <xsd:import namespace="e613e729-a2ae-47f8-b5e8-996ee744cab6"/>
    <xsd:import namespace="cb23316b-c94f-4220-8ad6-9869480ee4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3e729-a2ae-47f8-b5e8-996ee744ca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3316b-c94f-4220-8ad6-9869480ee4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96173d46-5f7d-49bf-a64d-4dd4f1c458b8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2392F0-B9BC-4171-8C97-FF6AC47E959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613e729-a2ae-47f8-b5e8-996ee744cab6"/>
    <ds:schemaRef ds:uri="cb23316b-c94f-4220-8ad6-9869480ee46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5AADAE-5CB3-433C-B393-E7142B5715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13e729-a2ae-47f8-b5e8-996ee744cab6"/>
    <ds:schemaRef ds:uri="cb23316b-c94f-4220-8ad6-9869480ee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5DD7DD-C4CE-4828-8728-5F68DA72FA9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9A5047F7-44CB-4AE9-A3CB-EBD459FDA8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Words>484</Words>
  <Application>Microsoft Office PowerPoint</Application>
  <PresentationFormat>Breedbeeld</PresentationFormat>
  <Paragraphs>81</Paragraphs>
  <Slides>16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Source Sans Pro</vt:lpstr>
      <vt:lpstr>Tahoma</vt:lpstr>
      <vt:lpstr>Radboudumc</vt:lpstr>
      <vt:lpstr>Document</vt:lpstr>
      <vt:lpstr>BIJ ONS</vt:lpstr>
      <vt:lpstr>Inhoud</vt:lpstr>
      <vt:lpstr>Wonen in een zorginstelling</vt:lpstr>
      <vt:lpstr>PowerPoint-presentatie</vt:lpstr>
      <vt:lpstr>PowerPoint-presentatie</vt:lpstr>
      <vt:lpstr>Belangrijk aan inrichting</vt:lpstr>
      <vt:lpstr>BIJ ONS – Wat is het? </vt:lpstr>
      <vt:lpstr>BIJ ONS – Uitgangspunten</vt:lpstr>
      <vt:lpstr>BIJ ONS-team samenstelling</vt:lpstr>
      <vt:lpstr>PowerPoint-presentatie</vt:lpstr>
      <vt:lpstr>BIJ ONS</vt:lpstr>
      <vt:lpstr>1. E-learning: leren over inrichten en zintuigen</vt:lpstr>
      <vt:lpstr>2. Leefomgeving scan: woongroep en behoeften bewoners in beeld</vt:lpstr>
      <vt:lpstr>3. workshop</vt:lpstr>
      <vt:lpstr>4. BIJ ONS SESSIES: CONCRETE AANPASSINGEN BESPREKEN</vt:lpstr>
      <vt:lpstr>Zijn er nog vragen?</vt:lpstr>
    </vt:vector>
  </TitlesOfParts>
  <Company>Den Spike Unattendeds 2016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Delier Onbekend maakt…. Verward!</dc:title>
  <dc:creator>Evi Gerrits</dc:creator>
  <cp:lastModifiedBy>Reek, Luuk van den</cp:lastModifiedBy>
  <cp:revision>142</cp:revision>
  <dcterms:created xsi:type="dcterms:W3CDTF">2019-01-28T11:24:23Z</dcterms:created>
  <dcterms:modified xsi:type="dcterms:W3CDTF">2022-06-28T09:52:18Z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0x010100692ACB762A1CF94F9D6EB98C8DB9365C</vt:lpwstr>
  </property>
</Properties>
</file>