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5"/>
  </p:sldMasterIdLst>
  <p:sldIdLst>
    <p:sldId id="324" r:id="rId6"/>
    <p:sldId id="294" r:id="rId7"/>
    <p:sldId id="296" r:id="rId8"/>
    <p:sldId id="326" r:id="rId9"/>
    <p:sldId id="327" r:id="rId10"/>
    <p:sldId id="328" r:id="rId11"/>
    <p:sldId id="329" r:id="rId12"/>
    <p:sldId id="330" r:id="rId13"/>
    <p:sldId id="331" r:id="rId14"/>
    <p:sldId id="332" r:id="rId15"/>
    <p:sldId id="333" r:id="rId16"/>
    <p:sldId id="334" r:id="rId17"/>
    <p:sldId id="335" r:id="rId18"/>
    <p:sldId id="351" r:id="rId19"/>
    <p:sldId id="337" r:id="rId20"/>
    <p:sldId id="338" r:id="rId21"/>
    <p:sldId id="339" r:id="rId22"/>
    <p:sldId id="340" r:id="rId23"/>
    <p:sldId id="352" r:id="rId24"/>
    <p:sldId id="341" r:id="rId25"/>
    <p:sldId id="342" r:id="rId26"/>
    <p:sldId id="343" r:id="rId27"/>
    <p:sldId id="344" r:id="rId28"/>
    <p:sldId id="345" r:id="rId29"/>
    <p:sldId id="346" r:id="rId30"/>
    <p:sldId id="347" r:id="rId31"/>
    <p:sldId id="348" r:id="rId32"/>
    <p:sldId id="349" r:id="rId33"/>
    <p:sldId id="35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ja Harlaar" initials="AH" lastIdx="7" clrIdx="0">
    <p:extLst>
      <p:ext uri="{19B8F6BF-5375-455C-9EA6-DF929625EA0E}">
        <p15:presenceInfo xmlns:p15="http://schemas.microsoft.com/office/powerpoint/2012/main" userId="Anja Har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8A"/>
    <a:srgbClr val="D8599F"/>
    <a:srgbClr val="FFC015"/>
    <a:srgbClr val="00A1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39" autoAdjust="0"/>
    <p:restoredTop sz="94660"/>
  </p:normalViewPr>
  <p:slideViewPr>
    <p:cSldViewPr snapToGrid="0">
      <p:cViewPr varScale="1">
        <p:scale>
          <a:sx n="83" d="100"/>
          <a:sy n="83" d="100"/>
        </p:scale>
        <p:origin x="1781" y="4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695333" y="594000"/>
            <a:ext cx="10800000" cy="4212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1128000" y="1003462"/>
            <a:ext cx="9936000" cy="533400"/>
          </a:xfrm>
        </p:spPr>
        <p:txBody>
          <a:bodyPr/>
          <a:lstStyle>
            <a:lvl1pPr>
              <a:defRPr>
                <a:solidFill>
                  <a:schemeClr val="bg2"/>
                </a:solidFill>
              </a:defRPr>
            </a:lvl1pPr>
          </a:lstStyle>
          <a:p>
            <a:r>
              <a:rPr lang="nl-NL"/>
              <a:t>Klik om de stijl te bewerken</a:t>
            </a:r>
            <a:endParaRPr lang="nl-NL" dirty="0"/>
          </a:p>
        </p:txBody>
      </p:sp>
      <p:sp>
        <p:nvSpPr>
          <p:cNvPr id="3" name="Ondertitel 2"/>
          <p:cNvSpPr>
            <a:spLocks noGrp="1"/>
          </p:cNvSpPr>
          <p:nvPr>
            <p:ph type="subTitle" idx="1"/>
          </p:nvPr>
        </p:nvSpPr>
        <p:spPr>
          <a:xfrm>
            <a:off x="1127387" y="1650209"/>
            <a:ext cx="9936000" cy="533400"/>
          </a:xfrm>
        </p:spPr>
        <p:txBody>
          <a:bodyPr>
            <a:noAutofit/>
          </a:bodyPr>
          <a:lstStyle>
            <a:lvl1pPr marL="0" indent="0" algn="l">
              <a:lnSpc>
                <a:spcPts val="4200"/>
              </a:lnSpc>
              <a:buNone/>
              <a:defRPr sz="4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11" name="Rechthoek 10"/>
          <p:cNvSpPr/>
          <p:nvPr/>
        </p:nvSpPr>
        <p:spPr>
          <a:xfrm>
            <a:off x="695333" y="5292000"/>
            <a:ext cx="108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1128001" y="4078255"/>
            <a:ext cx="7128209" cy="635000"/>
          </a:xfrm>
        </p:spPr>
        <p:txBody>
          <a:bodyPr/>
          <a:lstStyle>
            <a:lvl1pPr marL="0" indent="0" algn="l">
              <a:buNone/>
              <a:defRPr>
                <a:solidFill>
                  <a:schemeClr val="bg2"/>
                </a:solidFill>
              </a:defRPr>
            </a:lvl1pPr>
          </a:lstStyle>
          <a:p>
            <a:pPr lvl="0"/>
            <a:r>
              <a:rPr lang="nl-NL"/>
              <a:t>Klik om de modelstijlen te bewerken</a:t>
            </a:r>
          </a:p>
        </p:txBody>
      </p:sp>
      <p:pic>
        <p:nvPicPr>
          <p:cNvPr id="17" name="Afbeelding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001" y="6264000"/>
            <a:ext cx="3235743" cy="302400"/>
          </a:xfrm>
          <a:prstGeom prst="rect">
            <a:avLst/>
          </a:prstGeom>
        </p:spPr>
      </p:pic>
    </p:spTree>
    <p:extLst>
      <p:ext uri="{BB962C8B-B14F-4D97-AF65-F5344CB8AC3E}">
        <p14:creationId xmlns:p14="http://schemas.microsoft.com/office/powerpoint/2010/main" val="1922479515"/>
      </p:ext>
    </p:extLst>
  </p:cSld>
  <p:clrMapOvr>
    <a:masterClrMapping/>
  </p:clrMapOvr>
  <p:transition spd="slow" advClick="0" advTm="5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fsluitende dia">
    <p:spTree>
      <p:nvGrpSpPr>
        <p:cNvPr id="1" name=""/>
        <p:cNvGrpSpPr/>
        <p:nvPr/>
      </p:nvGrpSpPr>
      <p:grpSpPr>
        <a:xfrm>
          <a:off x="0" y="0"/>
          <a:ext cx="0" cy="0"/>
          <a:chOff x="0" y="0"/>
          <a:chExt cx="0" cy="0"/>
        </a:xfrm>
      </p:grpSpPr>
      <p:sp>
        <p:nvSpPr>
          <p:cNvPr id="7" name="Rechthoek 6"/>
          <p:cNvSpPr/>
          <p:nvPr/>
        </p:nvSpPr>
        <p:spPr>
          <a:xfrm>
            <a:off x="479307" y="6183340"/>
            <a:ext cx="11017360" cy="499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0000" y="5940000"/>
            <a:ext cx="864000" cy="929244"/>
          </a:xfrm>
          <a:prstGeom prst="rect">
            <a:avLst/>
          </a:prstGeom>
        </p:spPr>
      </p:pic>
      <p:sp>
        <p:nvSpPr>
          <p:cNvPr id="3" name="Titel 2"/>
          <p:cNvSpPr>
            <a:spLocks noGrp="1"/>
          </p:cNvSpPr>
          <p:nvPr>
            <p:ph type="title"/>
          </p:nvPr>
        </p:nvSpPr>
        <p:spPr/>
        <p:txBody>
          <a:bodyPr/>
          <a:lstStyle/>
          <a:p>
            <a:r>
              <a:rPr lang="nl-NL"/>
              <a:t>Klik om de stijl te bewerken</a:t>
            </a:r>
            <a:endParaRPr lang="nl-NL" dirty="0"/>
          </a:p>
        </p:txBody>
      </p:sp>
    </p:spTree>
    <p:extLst>
      <p:ext uri="{BB962C8B-B14F-4D97-AF65-F5344CB8AC3E}">
        <p14:creationId xmlns:p14="http://schemas.microsoft.com/office/powerpoint/2010/main" val="2241553731"/>
      </p:ext>
    </p:extLst>
  </p:cSld>
  <p:clrMapOvr>
    <a:masterClrMapping/>
  </p:clrMapOvr>
  <p:transition spd="slow" advClick="0" advTm="5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 2">
    <p:spTree>
      <p:nvGrpSpPr>
        <p:cNvPr id="1" name=""/>
        <p:cNvGrpSpPr/>
        <p:nvPr/>
      </p:nvGrpSpPr>
      <p:grpSpPr>
        <a:xfrm>
          <a:off x="0" y="0"/>
          <a:ext cx="0" cy="0"/>
          <a:chOff x="0" y="0"/>
          <a:chExt cx="0" cy="0"/>
        </a:xfrm>
      </p:grpSpPr>
      <p:sp>
        <p:nvSpPr>
          <p:cNvPr id="7" name="Rechthoek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1128000" y="1003462"/>
            <a:ext cx="9936000" cy="533400"/>
          </a:xfrm>
        </p:spPr>
        <p:txBody>
          <a:bodyPr/>
          <a:lstStyle>
            <a:lvl1pPr>
              <a:defRPr>
                <a:solidFill>
                  <a:schemeClr val="tx2"/>
                </a:solidFill>
              </a:defRPr>
            </a:lvl1pPr>
          </a:lstStyle>
          <a:p>
            <a:r>
              <a:rPr lang="nl-NL"/>
              <a:t>Klik om de stijl te bewerken</a:t>
            </a:r>
            <a:endParaRPr lang="nl-NL" dirty="0"/>
          </a:p>
        </p:txBody>
      </p:sp>
      <p:sp>
        <p:nvSpPr>
          <p:cNvPr id="3" name="Ondertitel 2"/>
          <p:cNvSpPr>
            <a:spLocks noGrp="1"/>
          </p:cNvSpPr>
          <p:nvPr>
            <p:ph type="subTitle" idx="1"/>
          </p:nvPr>
        </p:nvSpPr>
        <p:spPr>
          <a:xfrm>
            <a:off x="1127387" y="1650209"/>
            <a:ext cx="9936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11" name="Rechthoek 10"/>
          <p:cNvSpPr/>
          <p:nvPr/>
        </p:nvSpPr>
        <p:spPr>
          <a:xfrm>
            <a:off x="695333" y="5292000"/>
            <a:ext cx="108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1128001" y="4078255"/>
            <a:ext cx="7128209" cy="635000"/>
          </a:xfrm>
        </p:spPr>
        <p:txBody>
          <a:bodyPr/>
          <a:lstStyle>
            <a:lvl1pPr marL="0" indent="0" algn="l">
              <a:buNone/>
              <a:defRPr>
                <a:solidFill>
                  <a:schemeClr val="tx2"/>
                </a:solidFill>
              </a:defRPr>
            </a:lvl1pPr>
          </a:lstStyle>
          <a:p>
            <a:pPr lvl="0"/>
            <a:r>
              <a:rPr lang="nl-NL"/>
              <a:t>Klik om de modelstijlen te bewerken</a:t>
            </a:r>
          </a:p>
        </p:txBody>
      </p:sp>
      <p:pic>
        <p:nvPicPr>
          <p:cNvPr id="17" name="Afbeelding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001" y="6264000"/>
            <a:ext cx="3235743" cy="302400"/>
          </a:xfrm>
          <a:prstGeom prst="rect">
            <a:avLst/>
          </a:prstGeom>
        </p:spPr>
      </p:pic>
      <p:sp>
        <p:nvSpPr>
          <p:cNvPr id="9" name="Rechthoek 8"/>
          <p:cNvSpPr/>
          <p:nvPr/>
        </p:nvSpPr>
        <p:spPr>
          <a:xfrm>
            <a:off x="696000" y="594000"/>
            <a:ext cx="108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45441063"/>
      </p:ext>
    </p:extLst>
  </p:cSld>
  <p:clrMapOvr>
    <a:masterClrMapping/>
  </p:clrMapOvr>
  <p:transition spd="slow" advClick="0" advTm="5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F93DB575-E219-4FFD-9F4D-7AD1AD283C8D}" type="datetimeFigureOut">
              <a:rPr lang="en-US" smtClean="0"/>
              <a:pPr/>
              <a:t>6/2/2022</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7" name="Tijdelijke aanduiding voor dianummer 5"/>
          <p:cNvSpPr>
            <a:spLocks noGrp="1"/>
          </p:cNvSpPr>
          <p:nvPr>
            <p:ph type="sldNum" sz="quarter" idx="4"/>
          </p:nvPr>
        </p:nvSpPr>
        <p:spPr>
          <a:xfrm>
            <a:off x="696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fld id="{B38675AD-F447-425F-BB17-142543B7EE7A}" type="slidenum">
              <a:rPr lang="en-US" smtClean="0"/>
              <a:pPr/>
              <a:t>‹nr.›</a:t>
            </a:fld>
            <a:endParaRPr lang="en-US"/>
          </a:p>
        </p:txBody>
      </p:sp>
    </p:spTree>
    <p:extLst>
      <p:ext uri="{BB962C8B-B14F-4D97-AF65-F5344CB8AC3E}">
        <p14:creationId xmlns:p14="http://schemas.microsoft.com/office/powerpoint/2010/main" val="2781968353"/>
      </p:ext>
    </p:extLst>
  </p:cSld>
  <p:clrMapOvr>
    <a:masterClrMapping/>
  </p:clrMapOvr>
  <p:transition spd="slow" advClick="0" advTm="5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F93DB575-E219-4FFD-9F4D-7AD1AD283C8D}" type="datetimeFigureOut">
              <a:rPr lang="en-US" smtClean="0"/>
              <a:pPr/>
              <a:t>6/2/2022</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B38675AD-F447-425F-BB17-142543B7EE7A}" type="slidenum">
              <a:rPr lang="en-US" smtClean="0"/>
              <a:pPr/>
              <a:t>‹nr.›</a:t>
            </a:fld>
            <a:endParaRPr lang="en-US"/>
          </a:p>
        </p:txBody>
      </p:sp>
      <p:sp>
        <p:nvSpPr>
          <p:cNvPr id="6" name="Ondertitel 2"/>
          <p:cNvSpPr>
            <a:spLocks noGrp="1"/>
          </p:cNvSpPr>
          <p:nvPr>
            <p:ph type="subTitle" idx="1"/>
          </p:nvPr>
        </p:nvSpPr>
        <p:spPr>
          <a:xfrm>
            <a:off x="696000" y="1650209"/>
            <a:ext cx="10800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Tree>
    <p:extLst>
      <p:ext uri="{BB962C8B-B14F-4D97-AF65-F5344CB8AC3E}">
        <p14:creationId xmlns:p14="http://schemas.microsoft.com/office/powerpoint/2010/main" val="808550519"/>
      </p:ext>
    </p:extLst>
  </p:cSld>
  <p:clrMapOvr>
    <a:masterClrMapping/>
  </p:clrMapOvr>
  <p:transition spd="slow" advClick="0" advTm="5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696000" y="1004344"/>
            <a:ext cx="10800000" cy="533400"/>
          </a:xfrm>
        </p:spPr>
        <p:txBody>
          <a:bodyPr/>
          <a:lstStyle/>
          <a:p>
            <a:r>
              <a:rPr lang="nl-NL"/>
              <a:t>Klik om de stijl te bewerken</a:t>
            </a:r>
            <a:endParaRPr lang="nl-NL" dirty="0"/>
          </a:p>
        </p:txBody>
      </p:sp>
      <p:sp>
        <p:nvSpPr>
          <p:cNvPr id="5" name="Tijdelijke aanduiding voor datum 4"/>
          <p:cNvSpPr>
            <a:spLocks noGrp="1"/>
          </p:cNvSpPr>
          <p:nvPr>
            <p:ph type="dt" sz="half" idx="10"/>
          </p:nvPr>
        </p:nvSpPr>
        <p:spPr/>
        <p:txBody>
          <a:bodyPr/>
          <a:lstStyle/>
          <a:p>
            <a:fld id="{F93DB575-E219-4FFD-9F4D-7AD1AD283C8D}" type="datetimeFigureOut">
              <a:rPr lang="en-US" smtClean="0"/>
              <a:pPr/>
              <a:t>6/2/2022</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9" name="Tijdelijke aanduiding voor grafiek 8"/>
          <p:cNvSpPr>
            <a:spLocks noGrp="1"/>
          </p:cNvSpPr>
          <p:nvPr>
            <p:ph type="chart" sz="quarter" idx="13"/>
          </p:nvPr>
        </p:nvSpPr>
        <p:spPr>
          <a:xfrm>
            <a:off x="6196800" y="1652400"/>
            <a:ext cx="5299867" cy="4125600"/>
          </a:xfrm>
        </p:spPr>
        <p:txBody>
          <a:bodyPr/>
          <a:lstStyle>
            <a:lvl1pPr marL="0" indent="0">
              <a:buNone/>
              <a:defRPr/>
            </a:lvl1pPr>
          </a:lstStyle>
          <a:p>
            <a:r>
              <a:rPr lang="nl-NL"/>
              <a:t>Klik op het pictogram als u een grafiek wilt toevoegen</a:t>
            </a:r>
            <a:endParaRPr lang="nl-NL" dirty="0"/>
          </a:p>
        </p:txBody>
      </p:sp>
      <p:sp>
        <p:nvSpPr>
          <p:cNvPr id="11" name="Tijdelijke aanduiding voor tekst 10"/>
          <p:cNvSpPr>
            <a:spLocks noGrp="1"/>
          </p:cNvSpPr>
          <p:nvPr>
            <p:ph type="body" sz="quarter" idx="14"/>
          </p:nvPr>
        </p:nvSpPr>
        <p:spPr>
          <a:xfrm>
            <a:off x="696384" y="1652001"/>
            <a:ext cx="5385600" cy="41249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5"/>
          <p:cNvSpPr>
            <a:spLocks noGrp="1"/>
          </p:cNvSpPr>
          <p:nvPr>
            <p:ph type="sldNum" sz="quarter" idx="4"/>
          </p:nvPr>
        </p:nvSpPr>
        <p:spPr>
          <a:xfrm>
            <a:off x="696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fld id="{B38675AD-F447-425F-BB17-142543B7EE7A}" type="slidenum">
              <a:rPr lang="en-US" smtClean="0"/>
              <a:pPr/>
              <a:t>‹nr.›</a:t>
            </a:fld>
            <a:endParaRPr lang="en-US"/>
          </a:p>
        </p:txBody>
      </p:sp>
    </p:spTree>
    <p:extLst>
      <p:ext uri="{BB962C8B-B14F-4D97-AF65-F5344CB8AC3E}">
        <p14:creationId xmlns:p14="http://schemas.microsoft.com/office/powerpoint/2010/main" val="3101451375"/>
      </p:ext>
    </p:extLst>
  </p:cSld>
  <p:clrMapOvr>
    <a:masterClrMapping/>
  </p:clrMapOvr>
  <p:transition spd="slow" advClick="0" advTm="5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dia met beeld">
    <p:spTree>
      <p:nvGrpSpPr>
        <p:cNvPr id="1" name=""/>
        <p:cNvGrpSpPr/>
        <p:nvPr/>
      </p:nvGrpSpPr>
      <p:grpSpPr>
        <a:xfrm>
          <a:off x="0" y="0"/>
          <a:ext cx="0" cy="0"/>
          <a:chOff x="0" y="0"/>
          <a:chExt cx="0" cy="0"/>
        </a:xfrm>
      </p:grpSpPr>
      <p:sp>
        <p:nvSpPr>
          <p:cNvPr id="2" name="Titel 1"/>
          <p:cNvSpPr>
            <a:spLocks noGrp="1"/>
          </p:cNvSpPr>
          <p:nvPr>
            <p:ph type="title"/>
          </p:nvPr>
        </p:nvSpPr>
        <p:spPr>
          <a:xfrm>
            <a:off x="696000" y="1004344"/>
            <a:ext cx="10800000" cy="533400"/>
          </a:xfrm>
        </p:spPr>
        <p:txBody>
          <a:bodyPr/>
          <a:lstStyle/>
          <a:p>
            <a:r>
              <a:rPr lang="nl-NL"/>
              <a:t>Klik om de stijl te bewerken</a:t>
            </a:r>
            <a:endParaRPr lang="nl-NL" dirty="0"/>
          </a:p>
        </p:txBody>
      </p:sp>
      <p:sp>
        <p:nvSpPr>
          <p:cNvPr id="5" name="Tijdelijke aanduiding voor datum 4"/>
          <p:cNvSpPr>
            <a:spLocks noGrp="1"/>
          </p:cNvSpPr>
          <p:nvPr>
            <p:ph type="dt" sz="half" idx="10"/>
          </p:nvPr>
        </p:nvSpPr>
        <p:spPr/>
        <p:txBody>
          <a:bodyPr/>
          <a:lstStyle/>
          <a:p>
            <a:fld id="{F93DB575-E219-4FFD-9F4D-7AD1AD283C8D}" type="datetimeFigureOut">
              <a:rPr lang="en-US" smtClean="0"/>
              <a:pPr/>
              <a:t>6/2/2022</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11" name="Tijdelijke aanduiding voor tekst 10"/>
          <p:cNvSpPr>
            <a:spLocks noGrp="1"/>
          </p:cNvSpPr>
          <p:nvPr>
            <p:ph type="body" sz="quarter" idx="14"/>
          </p:nvPr>
        </p:nvSpPr>
        <p:spPr>
          <a:xfrm>
            <a:off x="696384" y="1652400"/>
            <a:ext cx="5385600" cy="41256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afbeelding 3"/>
          <p:cNvSpPr>
            <a:spLocks noGrp="1"/>
          </p:cNvSpPr>
          <p:nvPr>
            <p:ph type="pic" sz="quarter" idx="15"/>
          </p:nvPr>
        </p:nvSpPr>
        <p:spPr>
          <a:xfrm>
            <a:off x="6196800" y="1652400"/>
            <a:ext cx="5299867" cy="4125600"/>
          </a:xfrm>
        </p:spPr>
        <p:txBody>
          <a:bodyPr/>
          <a:lstStyle>
            <a:lvl1pPr marL="0" indent="0">
              <a:buNone/>
              <a:defRPr/>
            </a:lvl1pPr>
          </a:lstStyle>
          <a:p>
            <a:r>
              <a:rPr lang="nl-NL"/>
              <a:t>Klik op het pictogram als u een afbeelding wilt toevoegen</a:t>
            </a:r>
            <a:endParaRPr lang="nl-NL" dirty="0"/>
          </a:p>
        </p:txBody>
      </p:sp>
      <p:sp>
        <p:nvSpPr>
          <p:cNvPr id="10" name="Tijdelijke aanduiding voor dianummer 5"/>
          <p:cNvSpPr>
            <a:spLocks noGrp="1"/>
          </p:cNvSpPr>
          <p:nvPr>
            <p:ph type="sldNum" sz="quarter" idx="4"/>
          </p:nvPr>
        </p:nvSpPr>
        <p:spPr>
          <a:xfrm>
            <a:off x="696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fld id="{B38675AD-F447-425F-BB17-142543B7EE7A}" type="slidenum">
              <a:rPr lang="en-US" smtClean="0"/>
              <a:pPr/>
              <a:t>‹nr.›</a:t>
            </a:fld>
            <a:endParaRPr lang="en-US"/>
          </a:p>
        </p:txBody>
      </p:sp>
    </p:spTree>
    <p:extLst>
      <p:ext uri="{BB962C8B-B14F-4D97-AF65-F5344CB8AC3E}">
        <p14:creationId xmlns:p14="http://schemas.microsoft.com/office/powerpoint/2010/main" val="1457219142"/>
      </p:ext>
    </p:extLst>
  </p:cSld>
  <p:clrMapOvr>
    <a:masterClrMapping/>
  </p:clrMapOvr>
  <p:transition spd="slow" advClick="0" advTm="5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eelddia met titel">
    <p:spTree>
      <p:nvGrpSpPr>
        <p:cNvPr id="1" name=""/>
        <p:cNvGrpSpPr/>
        <p:nvPr/>
      </p:nvGrpSpPr>
      <p:grpSpPr>
        <a:xfrm>
          <a:off x="0" y="0"/>
          <a:ext cx="0" cy="0"/>
          <a:chOff x="0" y="0"/>
          <a:chExt cx="0" cy="0"/>
        </a:xfrm>
      </p:grpSpPr>
      <p:sp>
        <p:nvSpPr>
          <p:cNvPr id="2" name="Titel 1"/>
          <p:cNvSpPr>
            <a:spLocks noGrp="1"/>
          </p:cNvSpPr>
          <p:nvPr>
            <p:ph type="title"/>
          </p:nvPr>
        </p:nvSpPr>
        <p:spPr>
          <a:xfrm>
            <a:off x="696000" y="1004344"/>
            <a:ext cx="10800000" cy="533400"/>
          </a:xfrm>
        </p:spPr>
        <p:txBody>
          <a:bodyPr/>
          <a:lstStyle/>
          <a:p>
            <a:r>
              <a:rPr lang="nl-NL"/>
              <a:t>Klik om de stijl te bewerken</a:t>
            </a:r>
            <a:endParaRPr lang="nl-NL" dirty="0"/>
          </a:p>
        </p:txBody>
      </p:sp>
      <p:sp>
        <p:nvSpPr>
          <p:cNvPr id="5" name="Tijdelijke aanduiding voor datum 4"/>
          <p:cNvSpPr>
            <a:spLocks noGrp="1"/>
          </p:cNvSpPr>
          <p:nvPr>
            <p:ph type="dt" sz="half" idx="10"/>
          </p:nvPr>
        </p:nvSpPr>
        <p:spPr/>
        <p:txBody>
          <a:bodyPr/>
          <a:lstStyle/>
          <a:p>
            <a:fld id="{F93DB575-E219-4FFD-9F4D-7AD1AD283C8D}" type="datetimeFigureOut">
              <a:rPr lang="en-US" smtClean="0"/>
              <a:pPr/>
              <a:t>6/2/2022</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4" name="Tijdelijke aanduiding voor afbeelding 3"/>
          <p:cNvSpPr>
            <a:spLocks noGrp="1"/>
          </p:cNvSpPr>
          <p:nvPr>
            <p:ph type="pic" sz="quarter" idx="15"/>
          </p:nvPr>
        </p:nvSpPr>
        <p:spPr>
          <a:xfrm>
            <a:off x="695334" y="1652400"/>
            <a:ext cx="10801333" cy="4125600"/>
          </a:xfrm>
        </p:spPr>
        <p:txBody>
          <a:bodyPr/>
          <a:lstStyle>
            <a:lvl1pPr marL="0" indent="0">
              <a:buNone/>
              <a:defRPr/>
            </a:lvl1pPr>
          </a:lstStyle>
          <a:p>
            <a:r>
              <a:rPr lang="nl-NL"/>
              <a:t>Klik op het pictogram als u een afbeelding wilt toevoegen</a:t>
            </a:r>
            <a:endParaRPr lang="nl-NL" dirty="0"/>
          </a:p>
        </p:txBody>
      </p:sp>
      <p:sp>
        <p:nvSpPr>
          <p:cNvPr id="8" name="Tijdelijke aanduiding voor dianummer 5"/>
          <p:cNvSpPr>
            <a:spLocks noGrp="1"/>
          </p:cNvSpPr>
          <p:nvPr>
            <p:ph type="sldNum" sz="quarter" idx="4"/>
          </p:nvPr>
        </p:nvSpPr>
        <p:spPr>
          <a:xfrm>
            <a:off x="696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fld id="{B38675AD-F447-425F-BB17-142543B7EE7A}" type="slidenum">
              <a:rPr lang="en-US" smtClean="0"/>
              <a:pPr/>
              <a:t>‹nr.›</a:t>
            </a:fld>
            <a:endParaRPr lang="en-US"/>
          </a:p>
        </p:txBody>
      </p:sp>
    </p:spTree>
    <p:extLst>
      <p:ext uri="{BB962C8B-B14F-4D97-AF65-F5344CB8AC3E}">
        <p14:creationId xmlns:p14="http://schemas.microsoft.com/office/powerpoint/2010/main" val="347330795"/>
      </p:ext>
    </p:extLst>
  </p:cSld>
  <p:clrMapOvr>
    <a:masterClrMapping/>
  </p:clrMapOvr>
  <p:transition spd="slow" advClick="0" advTm="5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eelddia zonder titel">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F93DB575-E219-4FFD-9F4D-7AD1AD283C8D}" type="datetimeFigureOut">
              <a:rPr lang="en-US" smtClean="0"/>
              <a:pPr/>
              <a:t>6/2/2022</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4" name="Tijdelijke aanduiding voor afbeelding 3"/>
          <p:cNvSpPr>
            <a:spLocks noGrp="1"/>
          </p:cNvSpPr>
          <p:nvPr>
            <p:ph type="pic" sz="quarter" idx="15"/>
          </p:nvPr>
        </p:nvSpPr>
        <p:spPr>
          <a:xfrm>
            <a:off x="695334" y="592932"/>
            <a:ext cx="10801333" cy="5185069"/>
          </a:xfrm>
          <a:solidFill>
            <a:schemeClr val="bg1"/>
          </a:solidFill>
        </p:spPr>
        <p:txBody>
          <a:bodyPr/>
          <a:lstStyle>
            <a:lvl1pPr marL="0" indent="0">
              <a:buNone/>
              <a:defRPr/>
            </a:lvl1pPr>
          </a:lstStyle>
          <a:p>
            <a:r>
              <a:rPr lang="nl-NL"/>
              <a:t>Klik op het pictogram als u een afbeelding wilt toevoegen</a:t>
            </a:r>
            <a:endParaRPr lang="nl-NL" dirty="0"/>
          </a:p>
        </p:txBody>
      </p:sp>
      <p:sp>
        <p:nvSpPr>
          <p:cNvPr id="8" name="Tijdelijke aanduiding voor dianummer 5"/>
          <p:cNvSpPr>
            <a:spLocks noGrp="1"/>
          </p:cNvSpPr>
          <p:nvPr>
            <p:ph type="sldNum" sz="quarter" idx="4"/>
          </p:nvPr>
        </p:nvSpPr>
        <p:spPr>
          <a:xfrm>
            <a:off x="696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fld id="{B38675AD-F447-425F-BB17-142543B7EE7A}" type="slidenum">
              <a:rPr lang="en-US" smtClean="0"/>
              <a:pPr/>
              <a:t>‹nr.›</a:t>
            </a:fld>
            <a:endParaRPr lang="en-US"/>
          </a:p>
        </p:txBody>
      </p:sp>
    </p:spTree>
    <p:extLst>
      <p:ext uri="{BB962C8B-B14F-4D97-AF65-F5344CB8AC3E}">
        <p14:creationId xmlns:p14="http://schemas.microsoft.com/office/powerpoint/2010/main" val="3695853922"/>
      </p:ext>
    </p:extLst>
  </p:cSld>
  <p:clrMapOvr>
    <a:masterClrMapping/>
  </p:clrMapOvr>
  <p:transition spd="slow" advClick="0" advTm="5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eeld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0" y="1"/>
            <a:ext cx="12192000" cy="6857999"/>
          </a:xfrm>
          <a:solidFill>
            <a:schemeClr val="bg1"/>
          </a:solidFill>
        </p:spPr>
        <p:txBody>
          <a:bodyPr/>
          <a:lstStyle>
            <a:lvl1pPr marL="0" indent="0">
              <a:buNone/>
              <a:defRPr/>
            </a:lvl1pPr>
          </a:lstStyle>
          <a:p>
            <a:r>
              <a:rPr lang="nl-NL"/>
              <a:t>Klik op het pictogram als u een afbeelding wilt toevoegen</a:t>
            </a:r>
            <a:endParaRPr lang="nl-NL" dirty="0"/>
          </a:p>
        </p:txBody>
      </p:sp>
      <p:grpSp>
        <p:nvGrpSpPr>
          <p:cNvPr id="2" name="Groep 24"/>
          <p:cNvGrpSpPr/>
          <p:nvPr/>
        </p:nvGrpSpPr>
        <p:grpSpPr>
          <a:xfrm>
            <a:off x="7823200" y="6264275"/>
            <a:ext cx="3236384" cy="301626"/>
            <a:chOff x="5867400" y="6264275"/>
            <a:chExt cx="2427288" cy="301626"/>
          </a:xfrm>
        </p:grpSpPr>
        <p:sp>
          <p:nvSpPr>
            <p:cNvPr id="15" name="Freeform 10"/>
            <p:cNvSpPr>
              <a:spLocks noEditPoints="1"/>
            </p:cNvSpPr>
            <p:nvPr userDrawn="1"/>
          </p:nvSpPr>
          <p:spPr bwMode="auto">
            <a:xfrm>
              <a:off x="5867400" y="6264275"/>
              <a:ext cx="258763" cy="295275"/>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6" name="Freeform 11"/>
            <p:cNvSpPr>
              <a:spLocks noEditPoints="1"/>
            </p:cNvSpPr>
            <p:nvPr userDrawn="1"/>
          </p:nvSpPr>
          <p:spPr bwMode="auto">
            <a:xfrm>
              <a:off x="6350000" y="6264275"/>
              <a:ext cx="220663" cy="301625"/>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7" name="Freeform 12"/>
            <p:cNvSpPr>
              <a:spLocks/>
            </p:cNvSpPr>
            <p:nvPr userDrawn="1"/>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8" name="Freeform 13"/>
            <p:cNvSpPr>
              <a:spLocks noEditPoints="1"/>
            </p:cNvSpPr>
            <p:nvPr userDrawn="1"/>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9" name="Freeform 14"/>
            <p:cNvSpPr>
              <a:spLocks noEditPoints="1"/>
            </p:cNvSpPr>
            <p:nvPr userDrawn="1"/>
          </p:nvSpPr>
          <p:spPr bwMode="auto">
            <a:xfrm>
              <a:off x="6565900" y="6264275"/>
              <a:ext cx="222250" cy="301625"/>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0" name="Freeform 15"/>
            <p:cNvSpPr>
              <a:spLocks noEditPoints="1"/>
            </p:cNvSpPr>
            <p:nvPr userDrawn="1"/>
          </p:nvSpPr>
          <p:spPr bwMode="auto">
            <a:xfrm>
              <a:off x="7283450" y="6264275"/>
              <a:ext cx="222250" cy="301625"/>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1" name="Freeform 16"/>
            <p:cNvSpPr>
              <a:spLocks noEditPoints="1"/>
            </p:cNvSpPr>
            <p:nvPr userDrawn="1"/>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2" name="Freeform 17"/>
            <p:cNvSpPr>
              <a:spLocks/>
            </p:cNvSpPr>
            <p:nvPr userDrawn="1"/>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3" name="Freeform 18"/>
            <p:cNvSpPr>
              <a:spLocks/>
            </p:cNvSpPr>
            <p:nvPr userDrawn="1"/>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4" name="Freeform 19"/>
            <p:cNvSpPr>
              <a:spLocks/>
            </p:cNvSpPr>
            <p:nvPr userDrawn="1"/>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830333962"/>
      </p:ext>
    </p:extLst>
  </p:cSld>
  <p:clrMapOvr>
    <a:masterClrMapping/>
  </p:clrMapOvr>
  <p:transition spd="slow" advClick="0" advTm="5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96000" y="1004344"/>
            <a:ext cx="10800000" cy="533400"/>
          </a:xfrm>
          <a:prstGeom prst="rect">
            <a:avLst/>
          </a:prstGeom>
        </p:spPr>
        <p:txBody>
          <a:bodyPr vert="horz" lIns="0" tIns="0" rIns="0" bIns="0" rtlCol="0" anchor="ctr">
            <a:noAutofit/>
          </a:bodyPr>
          <a:lstStyle/>
          <a:p>
            <a:r>
              <a:rPr lang="nl-NL" dirty="0"/>
              <a:t>Klik om de stijl te bewerken</a:t>
            </a:r>
          </a:p>
        </p:txBody>
      </p:sp>
      <p:sp>
        <p:nvSpPr>
          <p:cNvPr id="3" name="Tijdelijke aanduiding voor tekst 2"/>
          <p:cNvSpPr>
            <a:spLocks noGrp="1"/>
          </p:cNvSpPr>
          <p:nvPr>
            <p:ph type="body" idx="1"/>
          </p:nvPr>
        </p:nvSpPr>
        <p:spPr>
          <a:xfrm>
            <a:off x="696000" y="1814635"/>
            <a:ext cx="10800000" cy="4125365"/>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992000" y="6414409"/>
            <a:ext cx="1440000" cy="152400"/>
          </a:xfrm>
          <a:prstGeom prst="rect">
            <a:avLst/>
          </a:prstGeom>
        </p:spPr>
        <p:txBody>
          <a:bodyPr vert="horz" lIns="0" tIns="0" rIns="0" bIns="0" rtlCol="0" anchor="ctr"/>
          <a:lstStyle>
            <a:lvl1pPr algn="l">
              <a:lnSpc>
                <a:spcPts val="1200"/>
              </a:lnSpc>
              <a:defRPr sz="1000">
                <a:solidFill>
                  <a:schemeClr val="accent1"/>
                </a:solidFill>
              </a:defRPr>
            </a:lvl1pPr>
          </a:lstStyle>
          <a:p>
            <a:fld id="{F93DB575-E219-4FFD-9F4D-7AD1AD283C8D}" type="datetimeFigureOut">
              <a:rPr lang="en-US" smtClean="0"/>
              <a:pPr/>
              <a:t>6/2/2022</a:t>
            </a:fld>
            <a:endParaRPr lang="en-US"/>
          </a:p>
        </p:txBody>
      </p:sp>
      <p:sp>
        <p:nvSpPr>
          <p:cNvPr id="5" name="Tijdelijke aanduiding voor voettekst 4"/>
          <p:cNvSpPr>
            <a:spLocks noGrp="1"/>
          </p:cNvSpPr>
          <p:nvPr>
            <p:ph type="ftr" sz="quarter" idx="3"/>
          </p:nvPr>
        </p:nvSpPr>
        <p:spPr>
          <a:xfrm>
            <a:off x="3720000" y="6414409"/>
            <a:ext cx="5280000" cy="152400"/>
          </a:xfrm>
          <a:prstGeom prst="rect">
            <a:avLst/>
          </a:prstGeom>
        </p:spPr>
        <p:txBody>
          <a:bodyPr vert="horz" lIns="0" tIns="0" rIns="0" bIns="0" rtlCol="0" anchor="ctr"/>
          <a:lstStyle>
            <a:lvl1pPr algn="l">
              <a:lnSpc>
                <a:spcPts val="1200"/>
              </a:lnSpc>
              <a:defRPr sz="1000">
                <a:solidFill>
                  <a:schemeClr val="accent1"/>
                </a:solidFill>
              </a:defRPr>
            </a:lvl1pPr>
          </a:lstStyle>
          <a:p>
            <a:endParaRPr lang="en-US"/>
          </a:p>
        </p:txBody>
      </p:sp>
      <p:sp>
        <p:nvSpPr>
          <p:cNvPr id="6" name="Tijdelijke aanduiding voor dianummer 5"/>
          <p:cNvSpPr>
            <a:spLocks noGrp="1"/>
          </p:cNvSpPr>
          <p:nvPr>
            <p:ph type="sldNum" sz="quarter" idx="4"/>
          </p:nvPr>
        </p:nvSpPr>
        <p:spPr>
          <a:xfrm>
            <a:off x="696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fld id="{B38675AD-F447-425F-BB17-142543B7EE7A}" type="slidenum">
              <a:rPr lang="en-US" smtClean="0"/>
              <a:pPr/>
              <a:t>‹nr.›</a:t>
            </a:fld>
            <a:endParaRPr lang="en-US"/>
          </a:p>
        </p:txBody>
      </p:sp>
      <p:sp>
        <p:nvSpPr>
          <p:cNvPr id="7" name="Rechthoek 6"/>
          <p:cNvSpPr/>
          <p:nvPr/>
        </p:nvSpPr>
        <p:spPr>
          <a:xfrm>
            <a:off x="696000" y="594000"/>
            <a:ext cx="108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p:nvSpPr>
        <p:spPr>
          <a:xfrm>
            <a:off x="696000" y="6264000"/>
            <a:ext cx="108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00000" y="6415200"/>
            <a:ext cx="1473053" cy="136800"/>
          </a:xfrm>
          <a:prstGeom prst="rect">
            <a:avLst/>
          </a:prstGeom>
        </p:spPr>
      </p:pic>
    </p:spTree>
    <p:extLst>
      <p:ext uri="{BB962C8B-B14F-4D97-AF65-F5344CB8AC3E}">
        <p14:creationId xmlns:p14="http://schemas.microsoft.com/office/powerpoint/2010/main" val="78101269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Lst>
  <p:transition spd="slow" advClick="0" advTm="5000">
    <p:wipe/>
  </p:transition>
  <p:txStyles>
    <p:title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p:titleStyle>
    <p:bodyStyle>
      <a:lvl1pPr marL="322263" indent="-322263"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1pPr>
      <a:lvl2pPr marL="647700" indent="-325438"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2pPr>
      <a:lvl3pPr marL="969963"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3pPr>
      <a:lvl4pPr marL="1293813" indent="-322263"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4pPr>
      <a:lvl5pPr marL="1619250"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hyperlink" Target="https://modernedementiezorg.nl/upl/beleving_en_gedrag/Verminderen%20van%20Agitatie%20bij%20dementerende%20ouderen.pdf" TargetMode="External"/><Relationship Id="rId5" Type="http://schemas.openxmlformats.org/officeDocument/2006/relationships/hyperlink" Target="https://www.zorgvoorbeter.nl/probleemgedrag-ouderen" TargetMode="External"/><Relationship Id="rId4" Type="http://schemas.openxmlformats.org/officeDocument/2006/relationships/hyperlink" Target="https://www.zorgvoorbeter.nl/zorg-en-dwang/psychofarmaca/alternatieven-vrijheidsbeperk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
            <a:extLst>
              <a:ext uri="{FF2B5EF4-FFF2-40B4-BE49-F238E27FC236}">
                <a16:creationId xmlns:a16="http://schemas.microsoft.com/office/drawing/2014/main" id="{A1FAAEFE-7D45-4AFB-8801-2B482896BD16}"/>
              </a:ext>
            </a:extLst>
          </p:cNvPr>
          <p:cNvSpPr txBox="1">
            <a:spLocks/>
          </p:cNvSpPr>
          <p:nvPr/>
        </p:nvSpPr>
        <p:spPr>
          <a:xfrm>
            <a:off x="903514" y="757218"/>
            <a:ext cx="10515600" cy="1411775"/>
          </a:xfrm>
          <a:prstGeom prst="rect">
            <a:avLst/>
          </a:prstGeom>
        </p:spPr>
        <p:txBody>
          <a:bodyPr vert="horz" lIns="0" tIns="0" rIns="0" bIns="0" rtlCol="0" anchor="b" anchorCtr="0">
            <a:normAutofit fontScale="92500" lnSpcReduction="10000"/>
          </a:bodyPr>
          <a:lstStyle>
            <a:lvl1pPr algn="ctr" defTabSz="914400" rtl="0" eaLnBrk="1" latinLnBrk="0" hangingPunct="1">
              <a:lnSpc>
                <a:spcPts val="4200"/>
              </a:lnSpc>
              <a:spcBef>
                <a:spcPct val="0"/>
              </a:spcBef>
              <a:buNone/>
              <a:defRPr sz="5400" b="1" kern="1200">
                <a:solidFill>
                  <a:schemeClr val="accent1"/>
                </a:solidFill>
                <a:latin typeface="+mj-lt"/>
                <a:ea typeface="+mj-ea"/>
                <a:cs typeface="+mj-cs"/>
              </a:defRPr>
            </a:lvl1pPr>
          </a:lstStyle>
          <a:p>
            <a:pPr>
              <a:lnSpc>
                <a:spcPct val="100000"/>
              </a:lnSpc>
            </a:pPr>
            <a:r>
              <a:rPr lang="nl-NL" dirty="0"/>
              <a:t>Bewust omgaan met antipsychotica</a:t>
            </a:r>
          </a:p>
        </p:txBody>
      </p:sp>
      <p:sp>
        <p:nvSpPr>
          <p:cNvPr id="22" name="Tijdelijke aanduiding voor datum 3">
            <a:extLst>
              <a:ext uri="{FF2B5EF4-FFF2-40B4-BE49-F238E27FC236}">
                <a16:creationId xmlns:a16="http://schemas.microsoft.com/office/drawing/2014/main" id="{20FDC600-4042-469C-A6D0-5E53F9EE061D}"/>
              </a:ext>
            </a:extLst>
          </p:cNvPr>
          <p:cNvSpPr>
            <a:spLocks noGrp="1"/>
          </p:cNvSpPr>
          <p:nvPr>
            <p:ph type="dt" sz="half" idx="10"/>
          </p:nvPr>
        </p:nvSpPr>
        <p:spPr>
          <a:xfrm>
            <a:off x="6713495" y="6356350"/>
            <a:ext cx="810985" cy="365125"/>
          </a:xfrm>
        </p:spPr>
        <p:txBody>
          <a:bodyPr/>
          <a:lstStyle>
            <a:lvl1pPr>
              <a:defRPr>
                <a:solidFill>
                  <a:schemeClr val="bg1"/>
                </a:solidFill>
              </a:defRPr>
            </a:lvl1pPr>
          </a:lstStyle>
          <a:p>
            <a:endParaRPr lang="nl-NL" dirty="0"/>
          </a:p>
        </p:txBody>
      </p:sp>
      <p:sp>
        <p:nvSpPr>
          <p:cNvPr id="23" name="Tijdelijke aanduiding voor voettekst 4">
            <a:extLst>
              <a:ext uri="{FF2B5EF4-FFF2-40B4-BE49-F238E27FC236}">
                <a16:creationId xmlns:a16="http://schemas.microsoft.com/office/drawing/2014/main" id="{4D9D4B1C-8D6A-45A1-A166-B72126C3DCD2}"/>
              </a:ext>
            </a:extLst>
          </p:cNvPr>
          <p:cNvSpPr>
            <a:spLocks noGrp="1"/>
          </p:cNvSpPr>
          <p:nvPr>
            <p:ph type="ftr" sz="quarter" idx="11"/>
          </p:nvPr>
        </p:nvSpPr>
        <p:spPr>
          <a:xfrm>
            <a:off x="838200" y="6356350"/>
            <a:ext cx="5323114" cy="365125"/>
          </a:xfrm>
        </p:spPr>
        <p:txBody>
          <a:bodyPr/>
          <a:lstStyle>
            <a:lvl1pPr>
              <a:defRPr>
                <a:solidFill>
                  <a:schemeClr val="bg1"/>
                </a:solidFill>
              </a:defRPr>
            </a:lvl1pPr>
          </a:lstStyle>
          <a:p>
            <a:endParaRPr lang="nl-NL" dirty="0"/>
          </a:p>
        </p:txBody>
      </p:sp>
      <p:sp>
        <p:nvSpPr>
          <p:cNvPr id="24" name="Tijdelijke aanduiding voor dianummer 5">
            <a:extLst>
              <a:ext uri="{FF2B5EF4-FFF2-40B4-BE49-F238E27FC236}">
                <a16:creationId xmlns:a16="http://schemas.microsoft.com/office/drawing/2014/main" id="{264F1A92-2527-4C40-8047-B89D33EBC09D}"/>
              </a:ext>
            </a:extLst>
          </p:cNvPr>
          <p:cNvSpPr txBox="1">
            <a:spLocks/>
          </p:cNvSpPr>
          <p:nvPr/>
        </p:nvSpPr>
        <p:spPr>
          <a:xfrm>
            <a:off x="7935416" y="6356350"/>
            <a:ext cx="810985"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p>
        </p:txBody>
      </p:sp>
      <p:sp>
        <p:nvSpPr>
          <p:cNvPr id="25" name="Rechthoek 24">
            <a:extLst>
              <a:ext uri="{FF2B5EF4-FFF2-40B4-BE49-F238E27FC236}">
                <a16:creationId xmlns:a16="http://schemas.microsoft.com/office/drawing/2014/main" id="{B4F357E5-44F0-485E-86B3-8CF83B916B63}"/>
              </a:ext>
            </a:extLst>
          </p:cNvPr>
          <p:cNvSpPr/>
          <p:nvPr/>
        </p:nvSpPr>
        <p:spPr>
          <a:xfrm>
            <a:off x="0" y="2525295"/>
            <a:ext cx="12193200" cy="72000"/>
          </a:xfrm>
          <a:prstGeom prst="rect">
            <a:avLst/>
          </a:prstGeom>
          <a:gradFill flip="none" rotWithShape="1">
            <a:gsLst>
              <a:gs pos="30000">
                <a:schemeClr val="accent2"/>
              </a:gs>
              <a:gs pos="69000">
                <a:schemeClr val="accent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6" name="Rechte verbindingslijn 25">
            <a:extLst>
              <a:ext uri="{FF2B5EF4-FFF2-40B4-BE49-F238E27FC236}">
                <a16:creationId xmlns:a16="http://schemas.microsoft.com/office/drawing/2014/main" id="{389EFF98-4B45-4E47-8951-8FB387C3BF5A}"/>
              </a:ext>
            </a:extLst>
          </p:cNvPr>
          <p:cNvCxnSpPr>
            <a:cxnSpLocks/>
          </p:cNvCxnSpPr>
          <p:nvPr/>
        </p:nvCxnSpPr>
        <p:spPr>
          <a:xfrm>
            <a:off x="838200" y="6302827"/>
            <a:ext cx="1051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Graphic 26">
            <a:extLst>
              <a:ext uri="{FF2B5EF4-FFF2-40B4-BE49-F238E27FC236}">
                <a16:creationId xmlns:a16="http://schemas.microsoft.com/office/drawing/2014/main" id="{3E3AD1F7-B244-4398-883A-4C20795FEF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31874" y="6414781"/>
            <a:ext cx="1221926" cy="246735"/>
          </a:xfrm>
          <a:prstGeom prst="rect">
            <a:avLst/>
          </a:prstGeom>
        </p:spPr>
      </p:pic>
      <p:pic>
        <p:nvPicPr>
          <p:cNvPr id="29" name="Afbeelding 2" descr="Afbeelding met persoon, binnen, hand, gebruiken&#10;&#10;Automatisch gegenereerde beschrijving">
            <a:extLst>
              <a:ext uri="{FF2B5EF4-FFF2-40B4-BE49-F238E27FC236}">
                <a16:creationId xmlns:a16="http://schemas.microsoft.com/office/drawing/2014/main" id="{991E425B-89CD-4BB5-B74D-7A09DB89063A}"/>
              </a:ext>
            </a:extLst>
          </p:cNvPr>
          <p:cNvPicPr>
            <a:picLocks noChangeAspect="1"/>
          </p:cNvPicPr>
          <p:nvPr/>
        </p:nvPicPr>
        <p:blipFill>
          <a:blip r:embed="rId4"/>
          <a:stretch>
            <a:fillRect/>
          </a:stretch>
        </p:blipFill>
        <p:spPr>
          <a:xfrm>
            <a:off x="15193" y="2598141"/>
            <a:ext cx="12176807" cy="4266957"/>
          </a:xfrm>
          <a:prstGeom prst="rect">
            <a:avLst/>
          </a:prstGeom>
        </p:spPr>
      </p:pic>
      <p:pic>
        <p:nvPicPr>
          <p:cNvPr id="28" name="Afbeelding 27">
            <a:extLst>
              <a:ext uri="{FF2B5EF4-FFF2-40B4-BE49-F238E27FC236}">
                <a16:creationId xmlns:a16="http://schemas.microsoft.com/office/drawing/2014/main" id="{6EC6F877-7C86-4B18-8506-4010FE80D24D}"/>
              </a:ext>
            </a:extLst>
          </p:cNvPr>
          <p:cNvPicPr>
            <a:picLocks noChangeAspect="1"/>
          </p:cNvPicPr>
          <p:nvPr/>
        </p:nvPicPr>
        <p:blipFill>
          <a:blip r:embed="rId5">
            <a:alphaModFix amt="15000"/>
          </a:blip>
          <a:stretch>
            <a:fillRect/>
          </a:stretch>
        </p:blipFill>
        <p:spPr>
          <a:xfrm rot="-600000">
            <a:off x="-2818407" y="2974152"/>
            <a:ext cx="6902278" cy="6487387"/>
          </a:xfrm>
          <a:prstGeom prst="rect">
            <a:avLst/>
          </a:prstGeom>
        </p:spPr>
      </p:pic>
    </p:spTree>
    <p:extLst>
      <p:ext uri="{BB962C8B-B14F-4D97-AF65-F5344CB8AC3E}">
        <p14:creationId xmlns:p14="http://schemas.microsoft.com/office/powerpoint/2010/main" val="273869881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Stelling</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a:xfrm>
            <a:off x="696000" y="1628664"/>
            <a:ext cx="10800000" cy="4125365"/>
          </a:xfrm>
        </p:spPr>
        <p:txBody>
          <a:bodyPr/>
          <a:lstStyle/>
          <a:p>
            <a:r>
              <a:rPr lang="nl-NL" dirty="0">
                <a:latin typeface="Source Sans Pro" panose="020B0503030403020204" pitchFamily="34" charset="0"/>
                <a:ea typeface="Source Sans Pro" panose="020B0503030403020204" pitchFamily="34" charset="0"/>
              </a:rPr>
              <a:t>Hoe moeilijk of makkelijk is het voor jou om met je collega’s over goede zorg te praten?</a:t>
            </a: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graphicFrame>
        <p:nvGraphicFramePr>
          <p:cNvPr id="9" name="Tabel 9">
            <a:extLst>
              <a:ext uri="{FF2B5EF4-FFF2-40B4-BE49-F238E27FC236}">
                <a16:creationId xmlns:a16="http://schemas.microsoft.com/office/drawing/2014/main" id="{F876992D-9800-4714-9129-EF7FD24BF197}"/>
              </a:ext>
            </a:extLst>
          </p:cNvPr>
          <p:cNvGraphicFramePr>
            <a:graphicFrameLocks noGrp="1"/>
          </p:cNvGraphicFramePr>
          <p:nvPr>
            <p:extLst>
              <p:ext uri="{D42A27DB-BD31-4B8C-83A1-F6EECF244321}">
                <p14:modId xmlns:p14="http://schemas.microsoft.com/office/powerpoint/2010/main" val="296876313"/>
              </p:ext>
            </p:extLst>
          </p:nvPr>
        </p:nvGraphicFramePr>
        <p:xfrm>
          <a:off x="965200" y="2300972"/>
          <a:ext cx="9893301" cy="2961640"/>
        </p:xfrm>
        <a:graphic>
          <a:graphicData uri="http://schemas.openxmlformats.org/drawingml/2006/table">
            <a:tbl>
              <a:tblPr firstRow="1" bandRow="1">
                <a:tableStyleId>{5C22544A-7EE6-4342-B048-85BDC9FD1C3A}</a:tableStyleId>
              </a:tblPr>
              <a:tblGrid>
                <a:gridCol w="5359400">
                  <a:extLst>
                    <a:ext uri="{9D8B030D-6E8A-4147-A177-3AD203B41FA5}">
                      <a16:colId xmlns:a16="http://schemas.microsoft.com/office/drawing/2014/main" val="3136531695"/>
                    </a:ext>
                  </a:extLst>
                </a:gridCol>
                <a:gridCol w="2190750">
                  <a:extLst>
                    <a:ext uri="{9D8B030D-6E8A-4147-A177-3AD203B41FA5}">
                      <a16:colId xmlns:a16="http://schemas.microsoft.com/office/drawing/2014/main" val="1884776358"/>
                    </a:ext>
                  </a:extLst>
                </a:gridCol>
                <a:gridCol w="2343151">
                  <a:extLst>
                    <a:ext uri="{9D8B030D-6E8A-4147-A177-3AD203B41FA5}">
                      <a16:colId xmlns:a16="http://schemas.microsoft.com/office/drawing/2014/main" val="1870236541"/>
                    </a:ext>
                  </a:extLst>
                </a:gridCol>
              </a:tblGrid>
              <a:tr h="370840">
                <a:tc>
                  <a:txBody>
                    <a:bodyPr/>
                    <a:lstStyle/>
                    <a:p>
                      <a:r>
                        <a:rPr lang="nl-NL" dirty="0"/>
                        <a:t>Stelling</a:t>
                      </a:r>
                    </a:p>
                  </a:txBody>
                  <a:tcPr/>
                </a:tc>
                <a:tc>
                  <a:txBody>
                    <a:bodyPr/>
                    <a:lstStyle/>
                    <a:p>
                      <a:r>
                        <a:rPr lang="nl-NL" dirty="0"/>
                        <a:t> Moeilijk</a:t>
                      </a:r>
                    </a:p>
                  </a:txBody>
                  <a:tcPr/>
                </a:tc>
                <a:tc>
                  <a:txBody>
                    <a:bodyPr/>
                    <a:lstStyle/>
                    <a:p>
                      <a:r>
                        <a:rPr lang="nl-NL" dirty="0"/>
                        <a:t>Makkelijk</a:t>
                      </a:r>
                    </a:p>
                  </a:txBody>
                  <a:tcPr/>
                </a:tc>
                <a:extLst>
                  <a:ext uri="{0D108BD9-81ED-4DB2-BD59-A6C34878D82A}">
                    <a16:rowId xmlns:a16="http://schemas.microsoft.com/office/drawing/2014/main" val="3752604491"/>
                  </a:ext>
                </a:extLst>
              </a:tr>
              <a:tr h="370840">
                <a:tc>
                  <a:txBody>
                    <a:bodyPr/>
                    <a:lstStyle/>
                    <a:p>
                      <a:r>
                        <a:rPr lang="nl-NL" sz="1400" dirty="0">
                          <a:effectLst/>
                          <a:latin typeface="Calibri" panose="020F0502020204030204" pitchFamily="34" charset="0"/>
                          <a:ea typeface="Calibri" panose="020F0502020204030204" pitchFamily="34" charset="0"/>
                          <a:cs typeface="Calibri" panose="020F0502020204030204" pitchFamily="34" charset="0"/>
                        </a:rPr>
                        <a:t>Verschillen: Als ik merk dat een ander bepaald gedrag geen probleem vindt en ik wel, geef ik dat aan.</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682981020"/>
                  </a:ext>
                </a:extLst>
              </a:tr>
              <a:tr h="370840">
                <a:tc>
                  <a:txBody>
                    <a:bodyPr/>
                    <a:lstStyle/>
                    <a:p>
                      <a:r>
                        <a:rPr lang="nl-NL" sz="1400" dirty="0">
                          <a:effectLst/>
                          <a:latin typeface="Calibri" panose="020F0502020204030204" pitchFamily="34" charset="0"/>
                          <a:ea typeface="Calibri" panose="020F0502020204030204" pitchFamily="34" charset="0"/>
                          <a:cs typeface="Calibri" panose="020F0502020204030204" pitchFamily="34" charset="0"/>
                        </a:rPr>
                        <a:t>Effectiviteit: Ik bespreek met mijn collega’s dat antipsychotica niet altijd werken.</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594746935"/>
                  </a:ext>
                </a:extLst>
              </a:tr>
              <a:tr h="370840">
                <a:tc>
                  <a:txBody>
                    <a:bodyPr/>
                    <a:lstStyle/>
                    <a:p>
                      <a:r>
                        <a:rPr lang="nl-NL" sz="1400" dirty="0">
                          <a:effectLst/>
                          <a:latin typeface="Calibri" panose="020F0502020204030204" pitchFamily="34" charset="0"/>
                          <a:ea typeface="Calibri" panose="020F0502020204030204" pitchFamily="34" charset="0"/>
                          <a:cs typeface="Calibri" panose="020F0502020204030204" pitchFamily="34" charset="0"/>
                        </a:rPr>
                        <a:t>Leren: Ik probeer te leren van mijn collega’s, hoe zij (op een goede manier) met probleemgedrag van bewoners omgaan</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4154724738"/>
                  </a:ext>
                </a:extLst>
              </a:tr>
              <a:tr h="370840">
                <a:tc>
                  <a:txBody>
                    <a:bodyPr/>
                    <a:lstStyle/>
                    <a:p>
                      <a:r>
                        <a:rPr lang="nl-NL" sz="1400" dirty="0">
                          <a:effectLst/>
                          <a:latin typeface="Calibri" panose="020F0502020204030204" pitchFamily="34" charset="0"/>
                          <a:ea typeface="Calibri" panose="020F0502020204030204" pitchFamily="34" charset="0"/>
                          <a:cs typeface="Calibri" panose="020F0502020204030204" pitchFamily="34" charset="0"/>
                        </a:rPr>
                        <a:t>Bijwerkingen: Ik bespreek de bijwerkingen van antipsychotica met mijn collega’s</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767121275"/>
                  </a:ext>
                </a:extLst>
              </a:tr>
              <a:tr h="370840">
                <a:tc>
                  <a:txBody>
                    <a:bodyPr/>
                    <a:lstStyle/>
                    <a:p>
                      <a:r>
                        <a:rPr lang="nl-NL" sz="1400" dirty="0">
                          <a:effectLst/>
                          <a:latin typeface="Calibri" panose="020F0502020204030204" pitchFamily="34" charset="0"/>
                          <a:ea typeface="Calibri" panose="020F0502020204030204" pitchFamily="34" charset="0"/>
                          <a:cs typeface="Calibri" panose="020F0502020204030204" pitchFamily="34" charset="0"/>
                        </a:rPr>
                        <a:t>Kwetsbaarheid:  Ik durf te laten zien dat ik de omgang met bewoners met probleemgedrag soms lastig vind.</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469163363"/>
                  </a:ext>
                </a:extLst>
              </a:tr>
            </a:tbl>
          </a:graphicData>
        </a:graphic>
      </p:graphicFrame>
    </p:spTree>
    <p:extLst>
      <p:ext uri="{BB962C8B-B14F-4D97-AF65-F5344CB8AC3E}">
        <p14:creationId xmlns:p14="http://schemas.microsoft.com/office/powerpoint/2010/main" val="139833559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Stelling</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a:xfrm>
            <a:off x="696000" y="1628664"/>
            <a:ext cx="10800000" cy="4125365"/>
          </a:xfrm>
        </p:spPr>
        <p:txBody>
          <a:bodyPr/>
          <a:lstStyle/>
          <a:p>
            <a:r>
              <a:rPr lang="nl-NL" dirty="0">
                <a:latin typeface="Source Sans Pro" panose="020B0503030403020204" pitchFamily="34" charset="0"/>
                <a:ea typeface="Source Sans Pro" panose="020B0503030403020204" pitchFamily="34" charset="0"/>
              </a:rPr>
              <a:t>Wat bespreek je wel en wat niet met naasten; familie en/of vertegenwoordigers of mantelzorgers?</a:t>
            </a: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graphicFrame>
        <p:nvGraphicFramePr>
          <p:cNvPr id="9" name="Tabel 9">
            <a:extLst>
              <a:ext uri="{FF2B5EF4-FFF2-40B4-BE49-F238E27FC236}">
                <a16:creationId xmlns:a16="http://schemas.microsoft.com/office/drawing/2014/main" id="{F876992D-9800-4714-9129-EF7FD24BF197}"/>
              </a:ext>
            </a:extLst>
          </p:cNvPr>
          <p:cNvGraphicFramePr>
            <a:graphicFrameLocks noGrp="1"/>
          </p:cNvGraphicFramePr>
          <p:nvPr>
            <p:extLst>
              <p:ext uri="{D42A27DB-BD31-4B8C-83A1-F6EECF244321}">
                <p14:modId xmlns:p14="http://schemas.microsoft.com/office/powerpoint/2010/main" val="1266415908"/>
              </p:ext>
            </p:extLst>
          </p:nvPr>
        </p:nvGraphicFramePr>
        <p:xfrm>
          <a:off x="965200" y="2300972"/>
          <a:ext cx="9893301" cy="3230880"/>
        </p:xfrm>
        <a:graphic>
          <a:graphicData uri="http://schemas.openxmlformats.org/drawingml/2006/table">
            <a:tbl>
              <a:tblPr firstRow="1" bandRow="1">
                <a:tableStyleId>{5C22544A-7EE6-4342-B048-85BDC9FD1C3A}</a:tableStyleId>
              </a:tblPr>
              <a:tblGrid>
                <a:gridCol w="5359400">
                  <a:extLst>
                    <a:ext uri="{9D8B030D-6E8A-4147-A177-3AD203B41FA5}">
                      <a16:colId xmlns:a16="http://schemas.microsoft.com/office/drawing/2014/main" val="3136531695"/>
                    </a:ext>
                  </a:extLst>
                </a:gridCol>
                <a:gridCol w="2190750">
                  <a:extLst>
                    <a:ext uri="{9D8B030D-6E8A-4147-A177-3AD203B41FA5}">
                      <a16:colId xmlns:a16="http://schemas.microsoft.com/office/drawing/2014/main" val="1884776358"/>
                    </a:ext>
                  </a:extLst>
                </a:gridCol>
                <a:gridCol w="2343151">
                  <a:extLst>
                    <a:ext uri="{9D8B030D-6E8A-4147-A177-3AD203B41FA5}">
                      <a16:colId xmlns:a16="http://schemas.microsoft.com/office/drawing/2014/main" val="1870236541"/>
                    </a:ext>
                  </a:extLst>
                </a:gridCol>
              </a:tblGrid>
              <a:tr h="370840">
                <a:tc>
                  <a:txBody>
                    <a:bodyPr/>
                    <a:lstStyle/>
                    <a:p>
                      <a:r>
                        <a:rPr lang="nl-NL" dirty="0"/>
                        <a:t>Stelling</a:t>
                      </a:r>
                    </a:p>
                  </a:txBody>
                  <a:tcPr/>
                </a:tc>
                <a:tc>
                  <a:txBody>
                    <a:bodyPr/>
                    <a:lstStyle/>
                    <a:p>
                      <a:r>
                        <a:rPr lang="nl-NL" dirty="0"/>
                        <a:t>Doe ik wel/ mee eens</a:t>
                      </a:r>
                    </a:p>
                  </a:txBody>
                  <a:tcPr/>
                </a:tc>
                <a:tc>
                  <a:txBody>
                    <a:bodyPr/>
                    <a:lstStyle/>
                    <a:p>
                      <a:r>
                        <a:rPr lang="nl-NL" dirty="0"/>
                        <a:t>Doe ik niet/ niet mee eens</a:t>
                      </a:r>
                    </a:p>
                  </a:txBody>
                  <a:tcPr/>
                </a:tc>
                <a:extLst>
                  <a:ext uri="{0D108BD9-81ED-4DB2-BD59-A6C34878D82A}">
                    <a16:rowId xmlns:a16="http://schemas.microsoft.com/office/drawing/2014/main" val="3752604491"/>
                  </a:ext>
                </a:extLst>
              </a:tr>
              <a:tr h="370840">
                <a:tc>
                  <a:txBody>
                    <a:bodyPr/>
                    <a:lstStyle/>
                    <a:p>
                      <a:r>
                        <a:rPr lang="nl-NL" sz="1400" dirty="0">
                          <a:effectLst/>
                          <a:latin typeface="Calibri" panose="020F0502020204030204" pitchFamily="34" charset="0"/>
                          <a:ea typeface="Calibri" panose="020F0502020204030204" pitchFamily="34" charset="0"/>
                          <a:cs typeface="Calibri" panose="020F0502020204030204" pitchFamily="34" charset="0"/>
                        </a:rPr>
                        <a:t>Oplossing: ik probeer samen met naasten oplossingen te vinden voor probleemgedrag</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682981020"/>
                  </a:ext>
                </a:extLst>
              </a:tr>
              <a:tr h="370840">
                <a:tc>
                  <a:txBody>
                    <a:bodyPr/>
                    <a:lstStyle/>
                    <a:p>
                      <a:r>
                        <a:rPr lang="nl-NL" sz="1400" dirty="0">
                          <a:effectLst/>
                          <a:latin typeface="Calibri" panose="020F0502020204030204" pitchFamily="34" charset="0"/>
                          <a:ea typeface="Calibri" panose="020F0502020204030204" pitchFamily="34" charset="0"/>
                          <a:cs typeface="Calibri" panose="020F0502020204030204" pitchFamily="34" charset="0"/>
                        </a:rPr>
                        <a:t>Oorzaak: Ik vraag me aan naasten of zij de problemen herkennen en kunnen herleiden naar een oorzaak?</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594746935"/>
                  </a:ext>
                </a:extLst>
              </a:tr>
              <a:tr h="370840">
                <a:tc>
                  <a:txBody>
                    <a:bodyPr/>
                    <a:lstStyle/>
                    <a:p>
                      <a:r>
                        <a:rPr lang="nl-NL" sz="1400" dirty="0">
                          <a:effectLst/>
                          <a:latin typeface="Calibri" panose="020F0502020204030204" pitchFamily="34" charset="0"/>
                          <a:ea typeface="Calibri" panose="020F0502020204030204" pitchFamily="34" charset="0"/>
                          <a:cs typeface="Calibri" panose="020F0502020204030204" pitchFamily="34" charset="0"/>
                        </a:rPr>
                        <a:t>Omgang: Ik bespreek met naasten hoe ik het beste om kan gaan met de bewoner</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4154724738"/>
                  </a:ext>
                </a:extLst>
              </a:tr>
              <a:tr h="370840">
                <a:tc>
                  <a:txBody>
                    <a:bodyPr/>
                    <a:lstStyle/>
                    <a:p>
                      <a:r>
                        <a:rPr lang="nl-NL" sz="1400" dirty="0">
                          <a:effectLst/>
                          <a:latin typeface="Calibri" panose="020F0502020204030204" pitchFamily="34" charset="0"/>
                          <a:ea typeface="Calibri" panose="020F0502020204030204" pitchFamily="34" charset="0"/>
                          <a:cs typeface="Calibri" panose="020F0502020204030204" pitchFamily="34" charset="0"/>
                        </a:rPr>
                        <a:t>Effectiviteit: Ik bespreek met naasten of de bewoner eerder medicatie voor probleemgedrag heeft gehad en het effect daarvan.</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767121275"/>
                  </a:ext>
                </a:extLst>
              </a:tr>
              <a:tr h="370840">
                <a:tc>
                  <a:txBody>
                    <a:bodyPr/>
                    <a:lstStyle/>
                    <a:p>
                      <a:r>
                        <a:rPr lang="nl-NL" sz="1400" dirty="0">
                          <a:effectLst/>
                          <a:latin typeface="Calibri" panose="020F0502020204030204" pitchFamily="34" charset="0"/>
                          <a:ea typeface="Calibri" panose="020F0502020204030204" pitchFamily="34" charset="0"/>
                          <a:cs typeface="Calibri" panose="020F0502020204030204" pitchFamily="34" charset="0"/>
                        </a:rPr>
                        <a:t>Bijwerkingen: Ik bespreek met naasten of zij bijwerkingen zien bij gebruik van medicatie</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469163363"/>
                  </a:ext>
                </a:extLst>
              </a:tr>
            </a:tbl>
          </a:graphicData>
        </a:graphic>
      </p:graphicFrame>
    </p:spTree>
    <p:extLst>
      <p:ext uri="{BB962C8B-B14F-4D97-AF65-F5344CB8AC3E}">
        <p14:creationId xmlns:p14="http://schemas.microsoft.com/office/powerpoint/2010/main" val="94169572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Alternatieve: psychologische en psychosociale interventies</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a:xfrm>
            <a:off x="696000" y="1831864"/>
            <a:ext cx="10800000" cy="4125365"/>
          </a:xfrm>
        </p:spPr>
        <p:txBody>
          <a:bodyPr/>
          <a:lstStyle/>
          <a:p>
            <a:r>
              <a:rPr lang="nl-NL" dirty="0">
                <a:latin typeface="Source Sans Pro" panose="020B0503030403020204" pitchFamily="34" charset="0"/>
                <a:ea typeface="Source Sans Pro" panose="020B0503030403020204" pitchFamily="34" charset="0"/>
              </a:rPr>
              <a:t>Hoe vaak wordt een psycholoog ingeschakeld bij een bewoner met probleemgedrag? En wat was de bijdrage van de psycholoog?</a:t>
            </a:r>
          </a:p>
          <a:p>
            <a:pPr marL="0" indent="0">
              <a:buNone/>
            </a:pPr>
            <a:endParaRPr lang="nl-NL" dirty="0">
              <a:latin typeface="Source Sans Pro" panose="020B0503030403020204" pitchFamily="34" charset="0"/>
              <a:ea typeface="Source Sans Pro" panose="020B0503030403020204" pitchFamily="34" charset="0"/>
            </a:endParaRPr>
          </a:p>
          <a:p>
            <a:r>
              <a:rPr lang="nl-NL" dirty="0">
                <a:latin typeface="Source Sans Pro" panose="020B0503030403020204" pitchFamily="34" charset="0"/>
                <a:ea typeface="Source Sans Pro" panose="020B0503030403020204" pitchFamily="34" charset="0"/>
              </a:rPr>
              <a:t>Welke interventies/toepassingen heb je zelf weleens gebruikt?</a:t>
            </a:r>
          </a:p>
          <a:p>
            <a:pPr lvl="1"/>
            <a:r>
              <a:rPr lang="nl-NL" dirty="0">
                <a:latin typeface="Source Sans Pro" panose="020B0503030403020204" pitchFamily="34" charset="0"/>
                <a:ea typeface="Source Sans Pro" panose="020B0503030403020204" pitchFamily="34" charset="0"/>
              </a:rPr>
              <a:t>Snoezelen</a:t>
            </a:r>
          </a:p>
          <a:p>
            <a:pPr lvl="1"/>
            <a:r>
              <a:rPr lang="nl-NL" dirty="0">
                <a:latin typeface="Source Sans Pro" panose="020B0503030403020204" pitchFamily="34" charset="0"/>
                <a:ea typeface="Source Sans Pro" panose="020B0503030403020204" pitchFamily="34" charset="0"/>
              </a:rPr>
              <a:t>Toepassen van PDL zorg (Passiviteit van het dagelijkse leven)</a:t>
            </a:r>
          </a:p>
          <a:p>
            <a:pPr lvl="1"/>
            <a:r>
              <a:rPr lang="nl-NL" dirty="0">
                <a:latin typeface="Source Sans Pro" panose="020B0503030403020204" pitchFamily="34" charset="0"/>
                <a:ea typeface="Source Sans Pro" panose="020B0503030403020204" pitchFamily="34" charset="0"/>
              </a:rPr>
              <a:t>Muziektherapie</a:t>
            </a:r>
          </a:p>
          <a:p>
            <a:pPr lvl="1"/>
            <a:r>
              <a:rPr lang="nl-NL" dirty="0">
                <a:latin typeface="Source Sans Pro" panose="020B0503030403020204" pitchFamily="34" charset="0"/>
                <a:ea typeface="Source Sans Pro" panose="020B0503030403020204" pitchFamily="34" charset="0"/>
              </a:rPr>
              <a:t>Aromatherapie</a:t>
            </a:r>
          </a:p>
          <a:p>
            <a:pPr lvl="1"/>
            <a:r>
              <a:rPr lang="nl-NL" dirty="0">
                <a:latin typeface="Source Sans Pro" panose="020B0503030403020204" pitchFamily="34" charset="0"/>
                <a:ea typeface="Source Sans Pro" panose="020B0503030403020204" pitchFamily="34" charset="0"/>
              </a:rPr>
              <a:t>Leuke activiteiten</a:t>
            </a:r>
          </a:p>
          <a:p>
            <a:pPr lvl="1"/>
            <a:r>
              <a:rPr lang="nl-NL" dirty="0">
                <a:latin typeface="Source Sans Pro" panose="020B0503030403020204" pitchFamily="34" charset="0"/>
                <a:ea typeface="Source Sans Pro" panose="020B0503030403020204" pitchFamily="34" charset="0"/>
              </a:rPr>
              <a:t>Bewegingstherapie</a:t>
            </a:r>
          </a:p>
          <a:p>
            <a:pPr lvl="1"/>
            <a:endParaRPr lang="nl-NL" dirty="0">
              <a:latin typeface="Source Sans Pro" panose="020B0503030403020204" pitchFamily="34" charset="0"/>
              <a:ea typeface="Source Sans Pro" panose="020B0503030403020204" pitchFamily="34" charset="0"/>
            </a:endParaRPr>
          </a:p>
          <a:p>
            <a:r>
              <a:rPr lang="nl-NL" dirty="0">
                <a:latin typeface="Source Sans Pro" panose="020B0503030403020204" pitchFamily="34" charset="0"/>
                <a:ea typeface="Source Sans Pro" panose="020B0503030403020204" pitchFamily="34" charset="0"/>
              </a:rPr>
              <a:t>Wat houden deze interventies in? Wat zijn voor jou redenen om ze wel of niet toe te passen?</a:t>
            </a: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spTree>
    <p:extLst>
      <p:ext uri="{BB962C8B-B14F-4D97-AF65-F5344CB8AC3E}">
        <p14:creationId xmlns:p14="http://schemas.microsoft.com/office/powerpoint/2010/main" val="138063115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Afsluitende/verdiepingsopdracht</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a:xfrm>
            <a:off x="696000" y="1831864"/>
            <a:ext cx="10800000" cy="4125365"/>
          </a:xfrm>
        </p:spPr>
        <p:txBody>
          <a:bodyPr/>
          <a:lstStyle/>
          <a:p>
            <a:r>
              <a:rPr lang="nl-NL" dirty="0">
                <a:solidFill>
                  <a:srgbClr val="00A195"/>
                </a:solidFill>
                <a:latin typeface="Source Sans Pro" panose="020B0503030403020204" pitchFamily="34" charset="0"/>
                <a:ea typeface="Source Sans Pro" panose="020B0503030403020204" pitchFamily="34" charset="0"/>
              </a:rPr>
              <a:t>Opdracht 1: </a:t>
            </a:r>
            <a:r>
              <a:rPr lang="nl-NL" dirty="0">
                <a:latin typeface="Source Sans Pro" panose="020B0503030403020204" pitchFamily="34" charset="0"/>
                <a:ea typeface="Source Sans Pro" panose="020B0503030403020204" pitchFamily="34" charset="0"/>
              </a:rPr>
              <a:t>Zoek op welke alternatieve behandelmethoden er nog meer zijn bij probleemgedrag bij dementerenden? </a:t>
            </a:r>
          </a:p>
          <a:p>
            <a:endParaRPr lang="nl-NL" dirty="0">
              <a:latin typeface="Source Sans Pro" panose="020B0503030403020204" pitchFamily="34" charset="0"/>
              <a:ea typeface="Source Sans Pro" panose="020B0503030403020204" pitchFamily="34" charset="0"/>
            </a:endParaRPr>
          </a:p>
          <a:p>
            <a:r>
              <a:rPr lang="nl-NL" dirty="0">
                <a:solidFill>
                  <a:srgbClr val="00A195"/>
                </a:solidFill>
                <a:latin typeface="Source Sans Pro" panose="020B0503030403020204" pitchFamily="34" charset="0"/>
                <a:ea typeface="Source Sans Pro" panose="020B0503030403020204" pitchFamily="34" charset="0"/>
              </a:rPr>
              <a:t>Opdracht 2: </a:t>
            </a:r>
            <a:r>
              <a:rPr lang="nl-NL" dirty="0">
                <a:latin typeface="Source Sans Pro" panose="020B0503030403020204" pitchFamily="34" charset="0"/>
                <a:ea typeface="Source Sans Pro" panose="020B0503030403020204" pitchFamily="34" charset="0"/>
              </a:rPr>
              <a:t>Hoe kan je probleemgedrag verminderen bij dementerenden? </a:t>
            </a:r>
          </a:p>
          <a:p>
            <a:pPr lvl="1"/>
            <a:r>
              <a:rPr lang="nl-NL" dirty="0">
                <a:solidFill>
                  <a:srgbClr val="FFC015"/>
                </a:solidFill>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https://www.zorgvoorbeter.nl/zorg-en-dwang/psychofarmaca/alternatieven-vrijheidsbeperking</a:t>
            </a:r>
            <a:endParaRPr lang="nl-NL" dirty="0">
              <a:solidFill>
                <a:srgbClr val="FFC015"/>
              </a:solidFill>
              <a:latin typeface="Source Sans Pro" panose="020B0503030403020204" pitchFamily="34" charset="0"/>
              <a:ea typeface="Source Sans Pro" panose="020B0503030403020204" pitchFamily="34" charset="0"/>
            </a:endParaRPr>
          </a:p>
          <a:p>
            <a:pPr lvl="1"/>
            <a:r>
              <a:rPr lang="nl-NL" dirty="0">
                <a:solidFill>
                  <a:srgbClr val="FFC015"/>
                </a:solidFill>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val="tx"/>
                    </a:ext>
                  </a:extLst>
                </a:hlinkClick>
              </a:rPr>
              <a:t>https://www.zorgvoorbeter.nl/probleemgedrag-ouderen</a:t>
            </a:r>
            <a:endParaRPr lang="nl-NL" dirty="0">
              <a:solidFill>
                <a:srgbClr val="FFC015"/>
              </a:solidFill>
              <a:latin typeface="Source Sans Pro" panose="020B0503030403020204" pitchFamily="34" charset="0"/>
              <a:ea typeface="Source Sans Pro" panose="020B0503030403020204" pitchFamily="34" charset="0"/>
            </a:endParaRPr>
          </a:p>
          <a:p>
            <a:pPr lvl="1"/>
            <a:r>
              <a:rPr lang="nl-NL" dirty="0">
                <a:solidFill>
                  <a:srgbClr val="FFC015"/>
                </a:solidFill>
                <a:latin typeface="Source Sans Pro" panose="020B0503030403020204" pitchFamily="34" charset="0"/>
                <a:ea typeface="Source Sans Pro" panose="020B0503030403020204" pitchFamily="34" charset="0"/>
                <a:hlinkClick r:id="rId6">
                  <a:extLst>
                    <a:ext uri="{A12FA001-AC4F-418D-AE19-62706E023703}">
                      <ahyp:hlinkClr xmlns:ahyp="http://schemas.microsoft.com/office/drawing/2018/hyperlinkcolor" val="tx"/>
                    </a:ext>
                  </a:extLst>
                </a:hlinkClick>
              </a:rPr>
              <a:t>https://modernedementiezorg.nl/upl/beleving_en_gedrag/Verminderen%20van%20Agitatie%20bij%20dementerende%20ouderen.pdf</a:t>
            </a:r>
            <a:endParaRPr lang="nl-NL" dirty="0">
              <a:solidFill>
                <a:srgbClr val="FFC015"/>
              </a:solidFill>
              <a:latin typeface="Source Sans Pro" panose="020B0503030403020204" pitchFamily="34" charset="0"/>
              <a:ea typeface="Source Sans Pro" panose="020B0503030403020204" pitchFamily="34" charset="0"/>
            </a:endParaRPr>
          </a:p>
          <a:p>
            <a:endParaRPr lang="nl-NL" dirty="0">
              <a:latin typeface="Source Sans Pro" panose="020B0503030403020204" pitchFamily="34" charset="0"/>
              <a:ea typeface="Source Sans Pro" panose="020B0503030403020204" pitchFamily="34" charset="0"/>
            </a:endParaRPr>
          </a:p>
          <a:p>
            <a:r>
              <a:rPr lang="nl-NL" dirty="0">
                <a:solidFill>
                  <a:srgbClr val="00A195"/>
                </a:solidFill>
                <a:latin typeface="Source Sans Pro" panose="020B0503030403020204" pitchFamily="34" charset="0"/>
                <a:ea typeface="Source Sans Pro" panose="020B0503030403020204" pitchFamily="34" charset="0"/>
              </a:rPr>
              <a:t>Opdracht 3: </a:t>
            </a:r>
            <a:r>
              <a:rPr lang="nl-NL" dirty="0">
                <a:latin typeface="Source Sans Pro" panose="020B0503030403020204" pitchFamily="34" charset="0"/>
                <a:ea typeface="Source Sans Pro" panose="020B0503030403020204" pitchFamily="34" charset="0"/>
              </a:rPr>
              <a:t>Onderzoek voor het volgende deel van deze lessenserie welke antipsychotica er op je werk wordt gegeven. </a:t>
            </a: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spTree>
    <p:extLst>
      <p:ext uri="{BB962C8B-B14F-4D97-AF65-F5344CB8AC3E}">
        <p14:creationId xmlns:p14="http://schemas.microsoft.com/office/powerpoint/2010/main" val="23258079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
            <a:extLst>
              <a:ext uri="{FF2B5EF4-FFF2-40B4-BE49-F238E27FC236}">
                <a16:creationId xmlns:a16="http://schemas.microsoft.com/office/drawing/2014/main" id="{A1FAAEFE-7D45-4AFB-8801-2B482896BD16}"/>
              </a:ext>
            </a:extLst>
          </p:cNvPr>
          <p:cNvSpPr txBox="1">
            <a:spLocks/>
          </p:cNvSpPr>
          <p:nvPr/>
        </p:nvSpPr>
        <p:spPr>
          <a:xfrm>
            <a:off x="903514" y="757218"/>
            <a:ext cx="10515600" cy="1411775"/>
          </a:xfrm>
          <a:prstGeom prst="rect">
            <a:avLst/>
          </a:prstGeom>
        </p:spPr>
        <p:txBody>
          <a:bodyPr vert="horz" lIns="0" tIns="0" rIns="0" bIns="0" rtlCol="0" anchor="b" anchorCtr="0">
            <a:normAutofit fontScale="92500" lnSpcReduction="10000"/>
          </a:bodyPr>
          <a:lstStyle>
            <a:lvl1pPr algn="ctr" defTabSz="914400" rtl="0" eaLnBrk="1" latinLnBrk="0" hangingPunct="1">
              <a:lnSpc>
                <a:spcPts val="4200"/>
              </a:lnSpc>
              <a:spcBef>
                <a:spcPct val="0"/>
              </a:spcBef>
              <a:buNone/>
              <a:defRPr sz="5400" b="1" kern="1200">
                <a:solidFill>
                  <a:schemeClr val="accent1"/>
                </a:solidFill>
                <a:latin typeface="+mj-lt"/>
                <a:ea typeface="+mj-ea"/>
                <a:cs typeface="+mj-cs"/>
              </a:defRPr>
            </a:lvl1pPr>
          </a:lstStyle>
          <a:p>
            <a:pPr>
              <a:lnSpc>
                <a:spcPct val="100000"/>
              </a:lnSpc>
            </a:pPr>
            <a:r>
              <a:rPr lang="nl-NL" dirty="0"/>
              <a:t>Deel 2: antipsychotica en de feiten</a:t>
            </a:r>
          </a:p>
        </p:txBody>
      </p:sp>
      <p:sp>
        <p:nvSpPr>
          <p:cNvPr id="22" name="Tijdelijke aanduiding voor datum 3">
            <a:extLst>
              <a:ext uri="{FF2B5EF4-FFF2-40B4-BE49-F238E27FC236}">
                <a16:creationId xmlns:a16="http://schemas.microsoft.com/office/drawing/2014/main" id="{20FDC600-4042-469C-A6D0-5E53F9EE061D}"/>
              </a:ext>
            </a:extLst>
          </p:cNvPr>
          <p:cNvSpPr>
            <a:spLocks noGrp="1"/>
          </p:cNvSpPr>
          <p:nvPr>
            <p:ph type="dt" sz="half" idx="10"/>
          </p:nvPr>
        </p:nvSpPr>
        <p:spPr>
          <a:xfrm>
            <a:off x="6713495" y="6356350"/>
            <a:ext cx="810985" cy="365125"/>
          </a:xfrm>
        </p:spPr>
        <p:txBody>
          <a:bodyPr/>
          <a:lstStyle>
            <a:lvl1pPr>
              <a:defRPr>
                <a:solidFill>
                  <a:schemeClr val="bg1"/>
                </a:solidFill>
              </a:defRPr>
            </a:lvl1pPr>
          </a:lstStyle>
          <a:p>
            <a:endParaRPr lang="nl-NL" dirty="0"/>
          </a:p>
        </p:txBody>
      </p:sp>
      <p:sp>
        <p:nvSpPr>
          <p:cNvPr id="23" name="Tijdelijke aanduiding voor voettekst 4">
            <a:extLst>
              <a:ext uri="{FF2B5EF4-FFF2-40B4-BE49-F238E27FC236}">
                <a16:creationId xmlns:a16="http://schemas.microsoft.com/office/drawing/2014/main" id="{4D9D4B1C-8D6A-45A1-A166-B72126C3DCD2}"/>
              </a:ext>
            </a:extLst>
          </p:cNvPr>
          <p:cNvSpPr>
            <a:spLocks noGrp="1"/>
          </p:cNvSpPr>
          <p:nvPr>
            <p:ph type="ftr" sz="quarter" idx="11"/>
          </p:nvPr>
        </p:nvSpPr>
        <p:spPr>
          <a:xfrm>
            <a:off x="838200" y="6356350"/>
            <a:ext cx="5323114" cy="365125"/>
          </a:xfrm>
        </p:spPr>
        <p:txBody>
          <a:bodyPr/>
          <a:lstStyle>
            <a:lvl1pPr>
              <a:defRPr>
                <a:solidFill>
                  <a:schemeClr val="bg1"/>
                </a:solidFill>
              </a:defRPr>
            </a:lvl1pPr>
          </a:lstStyle>
          <a:p>
            <a:endParaRPr lang="nl-NL" dirty="0"/>
          </a:p>
        </p:txBody>
      </p:sp>
      <p:sp>
        <p:nvSpPr>
          <p:cNvPr id="24" name="Tijdelijke aanduiding voor dianummer 5">
            <a:extLst>
              <a:ext uri="{FF2B5EF4-FFF2-40B4-BE49-F238E27FC236}">
                <a16:creationId xmlns:a16="http://schemas.microsoft.com/office/drawing/2014/main" id="{264F1A92-2527-4C40-8047-B89D33EBC09D}"/>
              </a:ext>
            </a:extLst>
          </p:cNvPr>
          <p:cNvSpPr txBox="1">
            <a:spLocks/>
          </p:cNvSpPr>
          <p:nvPr/>
        </p:nvSpPr>
        <p:spPr>
          <a:xfrm>
            <a:off x="7935416" y="6356350"/>
            <a:ext cx="810985"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p>
        </p:txBody>
      </p:sp>
      <p:sp>
        <p:nvSpPr>
          <p:cNvPr id="25" name="Rechthoek 24">
            <a:extLst>
              <a:ext uri="{FF2B5EF4-FFF2-40B4-BE49-F238E27FC236}">
                <a16:creationId xmlns:a16="http://schemas.microsoft.com/office/drawing/2014/main" id="{B4F357E5-44F0-485E-86B3-8CF83B916B63}"/>
              </a:ext>
            </a:extLst>
          </p:cNvPr>
          <p:cNvSpPr/>
          <p:nvPr/>
        </p:nvSpPr>
        <p:spPr>
          <a:xfrm>
            <a:off x="0" y="2525295"/>
            <a:ext cx="12193200" cy="72000"/>
          </a:xfrm>
          <a:prstGeom prst="rect">
            <a:avLst/>
          </a:prstGeom>
          <a:gradFill flip="none" rotWithShape="1">
            <a:gsLst>
              <a:gs pos="30000">
                <a:schemeClr val="accent2"/>
              </a:gs>
              <a:gs pos="69000">
                <a:schemeClr val="accent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6" name="Rechte verbindingslijn 25">
            <a:extLst>
              <a:ext uri="{FF2B5EF4-FFF2-40B4-BE49-F238E27FC236}">
                <a16:creationId xmlns:a16="http://schemas.microsoft.com/office/drawing/2014/main" id="{389EFF98-4B45-4E47-8951-8FB387C3BF5A}"/>
              </a:ext>
            </a:extLst>
          </p:cNvPr>
          <p:cNvCxnSpPr>
            <a:cxnSpLocks/>
          </p:cNvCxnSpPr>
          <p:nvPr/>
        </p:nvCxnSpPr>
        <p:spPr>
          <a:xfrm>
            <a:off x="838200" y="6302827"/>
            <a:ext cx="1051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Graphic 26">
            <a:extLst>
              <a:ext uri="{FF2B5EF4-FFF2-40B4-BE49-F238E27FC236}">
                <a16:creationId xmlns:a16="http://schemas.microsoft.com/office/drawing/2014/main" id="{3E3AD1F7-B244-4398-883A-4C20795FEF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31874" y="6414781"/>
            <a:ext cx="1221926" cy="246735"/>
          </a:xfrm>
          <a:prstGeom prst="rect">
            <a:avLst/>
          </a:prstGeom>
        </p:spPr>
      </p:pic>
      <p:pic>
        <p:nvPicPr>
          <p:cNvPr id="28" name="Afbeelding 27">
            <a:extLst>
              <a:ext uri="{FF2B5EF4-FFF2-40B4-BE49-F238E27FC236}">
                <a16:creationId xmlns:a16="http://schemas.microsoft.com/office/drawing/2014/main" id="{6EC6F877-7C86-4B18-8506-4010FE80D24D}"/>
              </a:ext>
            </a:extLst>
          </p:cNvPr>
          <p:cNvPicPr>
            <a:picLocks noChangeAspect="1"/>
          </p:cNvPicPr>
          <p:nvPr/>
        </p:nvPicPr>
        <p:blipFill>
          <a:blip r:embed="rId4">
            <a:alphaModFix amt="15000"/>
          </a:blip>
          <a:stretch>
            <a:fillRect/>
          </a:stretch>
        </p:blipFill>
        <p:spPr>
          <a:xfrm rot="-600000">
            <a:off x="-2818407" y="2974152"/>
            <a:ext cx="6902278" cy="6487387"/>
          </a:xfrm>
          <a:prstGeom prst="rect">
            <a:avLst/>
          </a:prstGeom>
        </p:spPr>
      </p:pic>
      <p:pic>
        <p:nvPicPr>
          <p:cNvPr id="29" name="Afbeelding 2" descr="Afbeelding met persoon, binnen, hand, gebruiken&#10;&#10;Automatisch gegenereerde beschrijving">
            <a:extLst>
              <a:ext uri="{FF2B5EF4-FFF2-40B4-BE49-F238E27FC236}">
                <a16:creationId xmlns:a16="http://schemas.microsoft.com/office/drawing/2014/main" id="{991E425B-89CD-4BB5-B74D-7A09DB89063A}"/>
              </a:ext>
            </a:extLst>
          </p:cNvPr>
          <p:cNvPicPr>
            <a:picLocks noChangeAspect="1"/>
          </p:cNvPicPr>
          <p:nvPr/>
        </p:nvPicPr>
        <p:blipFill>
          <a:blip r:embed="rId5"/>
          <a:stretch>
            <a:fillRect/>
          </a:stretch>
        </p:blipFill>
        <p:spPr>
          <a:xfrm>
            <a:off x="15193" y="2598141"/>
            <a:ext cx="12176807" cy="4266957"/>
          </a:xfrm>
          <a:prstGeom prst="rect">
            <a:avLst/>
          </a:prstGeom>
        </p:spPr>
      </p:pic>
    </p:spTree>
    <p:extLst>
      <p:ext uri="{BB962C8B-B14F-4D97-AF65-F5344CB8AC3E}">
        <p14:creationId xmlns:p14="http://schemas.microsoft.com/office/powerpoint/2010/main" val="186078767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Inhoud</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a:xfrm>
            <a:off x="696000" y="1831864"/>
            <a:ext cx="10800000" cy="4125365"/>
          </a:xfrm>
        </p:spPr>
        <p:txBody>
          <a:bodyPr/>
          <a:lstStyle/>
          <a:p>
            <a:r>
              <a:rPr lang="nl-NL" dirty="0">
                <a:latin typeface="Source Sans Pro" panose="020B0503030403020204" pitchFamily="34" charset="0"/>
                <a:ea typeface="Source Sans Pro" panose="020B0503030403020204" pitchFamily="34" charset="0"/>
              </a:rPr>
              <a:t>In deze lessen komen de volgende onderwerpen aanbod: </a:t>
            </a:r>
          </a:p>
          <a:p>
            <a:pPr lvl="2"/>
            <a:r>
              <a:rPr lang="nl-NL" dirty="0">
                <a:latin typeface="Source Sans Pro" panose="020B0503030403020204" pitchFamily="34" charset="0"/>
                <a:ea typeface="Source Sans Pro" panose="020B0503030403020204" pitchFamily="34" charset="0"/>
              </a:rPr>
              <a:t>Terugblik vorige les</a:t>
            </a:r>
          </a:p>
          <a:p>
            <a:pPr lvl="2"/>
            <a:r>
              <a:rPr lang="nl-NL" dirty="0">
                <a:latin typeface="Source Sans Pro" panose="020B0503030403020204" pitchFamily="34" charset="0"/>
                <a:ea typeface="Source Sans Pro" panose="020B0503030403020204" pitchFamily="34" charset="0"/>
              </a:rPr>
              <a:t>Indicatie stellen</a:t>
            </a:r>
          </a:p>
          <a:p>
            <a:pPr lvl="2"/>
            <a:r>
              <a:rPr lang="nl-NL" dirty="0">
                <a:latin typeface="Source Sans Pro" panose="020B0503030403020204" pitchFamily="34" charset="0"/>
                <a:ea typeface="Source Sans Pro" panose="020B0503030403020204" pitchFamily="34" charset="0"/>
              </a:rPr>
              <a:t>Het evalueren tijdens het gebruik van antipsychotica</a:t>
            </a:r>
          </a:p>
          <a:p>
            <a:pPr lvl="2"/>
            <a:r>
              <a:rPr lang="nl-NL" dirty="0">
                <a:latin typeface="Source Sans Pro" panose="020B0503030403020204" pitchFamily="34" charset="0"/>
                <a:ea typeface="Source Sans Pro" panose="020B0503030403020204" pitchFamily="34" charset="0"/>
              </a:rPr>
              <a:t>Hoelang mag antipsychotica gebruikt worden?</a:t>
            </a: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spTree>
    <p:extLst>
      <p:ext uri="{BB962C8B-B14F-4D97-AF65-F5344CB8AC3E}">
        <p14:creationId xmlns:p14="http://schemas.microsoft.com/office/powerpoint/2010/main" val="121042783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Doelen</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a:xfrm>
            <a:off x="696000" y="1831864"/>
            <a:ext cx="10800000" cy="4125365"/>
          </a:xfrm>
        </p:spPr>
        <p:txBody>
          <a:bodyPr/>
          <a:lstStyle/>
          <a:p>
            <a:r>
              <a:rPr lang="nl-NL" dirty="0">
                <a:latin typeface="Source Sans Pro" panose="020B0503030403020204" pitchFamily="34" charset="0"/>
                <a:ea typeface="Source Sans Pro" panose="020B0503030403020204" pitchFamily="34" charset="0"/>
              </a:rPr>
              <a:t>Na deze les heb je kennis: </a:t>
            </a:r>
          </a:p>
          <a:p>
            <a:endParaRPr lang="nl-NL" dirty="0">
              <a:latin typeface="Source Sans Pro" panose="020B0503030403020204" pitchFamily="34" charset="0"/>
              <a:ea typeface="Source Sans Pro" panose="020B0503030403020204" pitchFamily="34" charset="0"/>
            </a:endParaRPr>
          </a:p>
          <a:p>
            <a:pPr lvl="2"/>
            <a:r>
              <a:rPr lang="nl-NL" dirty="0">
                <a:latin typeface="Source Sans Pro" panose="020B0503030403020204" pitchFamily="34" charset="0"/>
                <a:ea typeface="Source Sans Pro" panose="020B0503030403020204" pitchFamily="34" charset="0"/>
              </a:rPr>
              <a:t>Over het moment van starten met antipsychotica.</a:t>
            </a:r>
          </a:p>
          <a:p>
            <a:pPr lvl="2"/>
            <a:r>
              <a:rPr lang="nl-NL" dirty="0">
                <a:latin typeface="Source Sans Pro" panose="020B0503030403020204" pitchFamily="34" charset="0"/>
                <a:ea typeface="Source Sans Pro" panose="020B0503030403020204" pitchFamily="34" charset="0"/>
              </a:rPr>
              <a:t>Het effect van het gebruik van antipsychotica.</a:t>
            </a:r>
          </a:p>
          <a:p>
            <a:pPr lvl="2"/>
            <a:r>
              <a:rPr lang="nl-NL" dirty="0">
                <a:latin typeface="Source Sans Pro" panose="020B0503030403020204" pitchFamily="34" charset="0"/>
                <a:ea typeface="Source Sans Pro" panose="020B0503030403020204" pitchFamily="34" charset="0"/>
              </a:rPr>
              <a:t>Hoelang er verantwoord met antipsychotica door gegaan kan worden.</a:t>
            </a: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spTree>
    <p:extLst>
      <p:ext uri="{BB962C8B-B14F-4D97-AF65-F5344CB8AC3E}">
        <p14:creationId xmlns:p14="http://schemas.microsoft.com/office/powerpoint/2010/main" val="91185794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Voorkennis: de placemat methode</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a:xfrm>
            <a:off x="696000" y="1831864"/>
            <a:ext cx="10800000" cy="4125365"/>
          </a:xfrm>
        </p:spPr>
        <p:txBody>
          <a:bodyPr/>
          <a:lstStyle/>
          <a:p>
            <a:pPr marL="2649537" lvl="6" indent="0">
              <a:buNone/>
            </a:pPr>
            <a:endParaRPr lang="nl-NL" b="1" dirty="0">
              <a:latin typeface="Source Sans Pro" panose="020B0503030403020204" pitchFamily="34" charset="0"/>
              <a:ea typeface="Source Sans Pro" panose="020B0503030403020204" pitchFamily="34" charset="0"/>
            </a:endParaRPr>
          </a:p>
          <a:p>
            <a:pPr marL="2649537" lvl="6" indent="0">
              <a:buNone/>
            </a:pPr>
            <a:r>
              <a:rPr lang="nl-NL" b="1" dirty="0">
                <a:latin typeface="Source Sans Pro" panose="020B0503030403020204" pitchFamily="34" charset="0"/>
                <a:ea typeface="Source Sans Pro" panose="020B0503030403020204" pitchFamily="34" charset="0"/>
              </a:rPr>
              <a:t>Welke antipsychotica wordt er in je werkveld gegeven? </a:t>
            </a: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pic>
        <p:nvPicPr>
          <p:cNvPr id="3" name="Afbeelding 2">
            <a:extLst>
              <a:ext uri="{FF2B5EF4-FFF2-40B4-BE49-F238E27FC236}">
                <a16:creationId xmlns:a16="http://schemas.microsoft.com/office/drawing/2014/main" id="{7792B82C-DD21-4464-8B55-878038352B3E}"/>
              </a:ext>
            </a:extLst>
          </p:cNvPr>
          <p:cNvPicPr>
            <a:picLocks noChangeAspect="1"/>
          </p:cNvPicPr>
          <p:nvPr/>
        </p:nvPicPr>
        <p:blipFill rotWithShape="1">
          <a:blip r:embed="rId5"/>
          <a:srcRect t="5881"/>
          <a:stretch/>
        </p:blipFill>
        <p:spPr>
          <a:xfrm>
            <a:off x="2052781" y="3101445"/>
            <a:ext cx="4724400" cy="2752211"/>
          </a:xfrm>
          <a:prstGeom prst="rect">
            <a:avLst/>
          </a:prstGeom>
        </p:spPr>
      </p:pic>
    </p:spTree>
    <p:extLst>
      <p:ext uri="{BB962C8B-B14F-4D97-AF65-F5344CB8AC3E}">
        <p14:creationId xmlns:p14="http://schemas.microsoft.com/office/powerpoint/2010/main" val="415627044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Indicatie</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a:xfrm>
            <a:off x="696000" y="1831864"/>
            <a:ext cx="10800000" cy="4125365"/>
          </a:xfrm>
        </p:spPr>
        <p:txBody>
          <a:bodyPr/>
          <a:lstStyle/>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b="1" dirty="0">
              <a:latin typeface="Source Sans Pro" panose="020B0503030403020204" pitchFamily="34" charset="0"/>
              <a:ea typeface="Source Sans Pro" panose="020B0503030403020204" pitchFamily="34" charset="0"/>
            </a:endParaRPr>
          </a:p>
          <a:p>
            <a:pPr marL="668337" lvl="1" indent="-342900"/>
            <a:r>
              <a:rPr lang="nl-NL" dirty="0">
                <a:latin typeface="Source Sans Pro" panose="020B0503030403020204" pitchFamily="34" charset="0"/>
                <a:ea typeface="Source Sans Pro" panose="020B0503030403020204" pitchFamily="34" charset="0"/>
              </a:rPr>
              <a:t>Effect van </a:t>
            </a:r>
            <a:r>
              <a:rPr lang="nl-NL" dirty="0" err="1">
                <a:latin typeface="Source Sans Pro" panose="020B0503030403020204" pitchFamily="34" charset="0"/>
                <a:ea typeface="Source Sans Pro" panose="020B0503030403020204" pitchFamily="34" charset="0"/>
              </a:rPr>
              <a:t>antiesychotica</a:t>
            </a:r>
            <a:r>
              <a:rPr lang="nl-NL" dirty="0">
                <a:latin typeface="Source Sans Pro" panose="020B0503030403020204" pitchFamily="34" charset="0"/>
                <a:ea typeface="Source Sans Pro" panose="020B0503030403020204" pitchFamily="34" charset="0"/>
              </a:rPr>
              <a:t> niet bewezen</a:t>
            </a:r>
          </a:p>
          <a:p>
            <a:pPr marL="668337" lvl="1" indent="-342900"/>
            <a:r>
              <a:rPr lang="nl-NL" dirty="0">
                <a:latin typeface="Source Sans Pro" panose="020B0503030403020204" pitchFamily="34" charset="0"/>
                <a:ea typeface="Source Sans Pro" panose="020B0503030403020204" pitchFamily="34" charset="0"/>
              </a:rPr>
              <a:t>Bijwerkingen</a:t>
            </a:r>
          </a:p>
          <a:p>
            <a:pPr marL="668337" lvl="1" indent="-342900"/>
            <a:r>
              <a:rPr lang="nl-NL" dirty="0">
                <a:latin typeface="Source Sans Pro" panose="020B0503030403020204" pitchFamily="34" charset="0"/>
                <a:ea typeface="Source Sans Pro" panose="020B0503030403020204" pitchFamily="34" charset="0"/>
              </a:rPr>
              <a:t>Belang van goede indicatiestelling</a:t>
            </a:r>
          </a:p>
          <a:p>
            <a:pPr marL="325437" lvl="1" indent="0">
              <a:buNone/>
            </a:pPr>
            <a:endParaRPr lang="nl-NL" dirty="0">
              <a:latin typeface="Source Sans Pro" panose="020B0503030403020204" pitchFamily="34" charset="0"/>
              <a:ea typeface="Source Sans Pro" panose="020B0503030403020204" pitchFamily="34" charset="0"/>
            </a:endParaRPr>
          </a:p>
          <a:p>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spTree>
    <p:extLst>
      <p:ext uri="{BB962C8B-B14F-4D97-AF65-F5344CB8AC3E}">
        <p14:creationId xmlns:p14="http://schemas.microsoft.com/office/powerpoint/2010/main" val="165834770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Vraag</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a:xfrm>
            <a:off x="696000" y="1831864"/>
            <a:ext cx="10800000" cy="4125365"/>
          </a:xfrm>
        </p:spPr>
        <p:txBody>
          <a:bodyPr/>
          <a:lstStyle/>
          <a:p>
            <a:r>
              <a:rPr lang="nl-NL" i="1" dirty="0">
                <a:solidFill>
                  <a:srgbClr val="D8599F"/>
                </a:solidFill>
                <a:latin typeface="Source Sans Pro" panose="020B0503030403020204" pitchFamily="34" charset="0"/>
                <a:ea typeface="Source Sans Pro" panose="020B0503030403020204" pitchFamily="34" charset="0"/>
              </a:rPr>
              <a:t>Een arts mag, behalve in acute situaties, niet zomaar antipsychotica voorschrijven als een bewoner agressief is. </a:t>
            </a:r>
          </a:p>
          <a:p>
            <a:endParaRPr lang="nl-NL" dirty="0">
              <a:latin typeface="Source Sans Pro" panose="020B0503030403020204" pitchFamily="34" charset="0"/>
              <a:ea typeface="Source Sans Pro" panose="020B0503030403020204" pitchFamily="34" charset="0"/>
            </a:endParaRPr>
          </a:p>
          <a:p>
            <a:r>
              <a:rPr lang="nl-NL" b="1" dirty="0">
                <a:latin typeface="Source Sans Pro" panose="020B0503030403020204" pitchFamily="34" charset="0"/>
                <a:ea typeface="Source Sans Pro" panose="020B0503030403020204" pitchFamily="34" charset="0"/>
              </a:rPr>
              <a:t>Wat moet er eerst gebeuren? </a:t>
            </a:r>
          </a:p>
          <a:p>
            <a:pPr marL="782637" lvl="1" indent="-457200">
              <a:buAutoNum type="alphaUcPeriod"/>
            </a:pPr>
            <a:r>
              <a:rPr lang="nl-NL" dirty="0">
                <a:latin typeface="Source Sans Pro" panose="020B0503030403020204" pitchFamily="34" charset="0"/>
                <a:ea typeface="Source Sans Pro" panose="020B0503030403020204" pitchFamily="34" charset="0"/>
              </a:rPr>
              <a:t>Antipsychotica voor ‘zo nodig’ voorschrijven</a:t>
            </a:r>
          </a:p>
          <a:p>
            <a:pPr marL="782637" lvl="1" indent="-457200">
              <a:buAutoNum type="alphaUcPeriod"/>
            </a:pPr>
            <a:r>
              <a:rPr lang="nl-NL" dirty="0">
                <a:latin typeface="Source Sans Pro" panose="020B0503030403020204" pitchFamily="34" charset="0"/>
                <a:ea typeface="Source Sans Pro" panose="020B0503030403020204" pitchFamily="34" charset="0"/>
              </a:rPr>
              <a:t>Psychosociale interventies proberen.</a:t>
            </a:r>
          </a:p>
          <a:p>
            <a:pPr marL="782637" lvl="1" indent="-457200">
              <a:buAutoNum type="alphaUcPeriod"/>
            </a:pPr>
            <a:r>
              <a:rPr lang="nl-NL" dirty="0">
                <a:latin typeface="Source Sans Pro" panose="020B0503030403020204" pitchFamily="34" charset="0"/>
                <a:ea typeface="Source Sans Pro" panose="020B0503030403020204" pitchFamily="34" charset="0"/>
              </a:rPr>
              <a:t>Uitzoeken waardoor de bewoner agressief is.</a:t>
            </a:r>
          </a:p>
          <a:p>
            <a:pPr marL="782637" lvl="1" indent="-457200">
              <a:buAutoNum type="alphaUcPeriod"/>
            </a:pPr>
            <a:r>
              <a:rPr lang="nl-NL" dirty="0">
                <a:latin typeface="Source Sans Pro" panose="020B0503030403020204" pitchFamily="34" charset="0"/>
                <a:ea typeface="Source Sans Pro" panose="020B0503030403020204" pitchFamily="34" charset="0"/>
              </a:rPr>
              <a:t>Andere psychofarmaca voorschrijven dan antipsychotica. </a:t>
            </a:r>
          </a:p>
          <a:p>
            <a:pPr marL="325437" lvl="1" indent="0">
              <a:buNone/>
            </a:pPr>
            <a:endParaRPr lang="nl-NL" dirty="0">
              <a:latin typeface="Source Sans Pro" panose="020B0503030403020204" pitchFamily="34" charset="0"/>
              <a:ea typeface="Source Sans Pro" panose="020B0503030403020204" pitchFamily="34" charset="0"/>
            </a:endParaRPr>
          </a:p>
          <a:p>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spTree>
    <p:extLst>
      <p:ext uri="{BB962C8B-B14F-4D97-AF65-F5344CB8AC3E}">
        <p14:creationId xmlns:p14="http://schemas.microsoft.com/office/powerpoint/2010/main" val="356637477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Inhoud</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p:txBody>
          <a:bodyPr/>
          <a:lstStyle/>
          <a:p>
            <a:pPr marL="0" indent="0">
              <a:buNone/>
            </a:pPr>
            <a:r>
              <a:rPr lang="nl-NL" dirty="0">
                <a:latin typeface="Source Sans Pro" panose="020B0503030403020204" pitchFamily="34" charset="0"/>
                <a:ea typeface="Source Sans Pro" panose="020B0503030403020204" pitchFamily="34" charset="0"/>
              </a:rPr>
              <a:t>Deze lessenserie bestaat uit twee modules:	</a:t>
            </a:r>
          </a:p>
          <a:p>
            <a:pPr marL="0" indent="0">
              <a:buNone/>
            </a:pPr>
            <a:endParaRPr lang="nl-NL" dirty="0">
              <a:latin typeface="Source Sans Pro" panose="020B0503030403020204" pitchFamily="34" charset="0"/>
              <a:ea typeface="Source Sans Pro" panose="020B0503030403020204" pitchFamily="34" charset="0"/>
            </a:endParaRPr>
          </a:p>
          <a:p>
            <a:r>
              <a:rPr lang="nl-NL" b="1" dirty="0">
                <a:solidFill>
                  <a:srgbClr val="00A195"/>
                </a:solidFill>
                <a:latin typeface="Source Sans Pro" panose="020B0503030403020204" pitchFamily="34" charset="0"/>
                <a:ea typeface="Source Sans Pro" panose="020B0503030403020204" pitchFamily="34" charset="0"/>
              </a:rPr>
              <a:t>Deel 1: </a:t>
            </a:r>
            <a:r>
              <a:rPr lang="nl-NL" dirty="0">
                <a:latin typeface="Source Sans Pro" panose="020B0503030403020204" pitchFamily="34" charset="0"/>
                <a:ea typeface="Source Sans Pro" panose="020B0503030403020204" pitchFamily="34" charset="0"/>
              </a:rPr>
              <a:t>Houding, communicatie &amp; samenwerking en mogelijkheden/beperkingen	</a:t>
            </a:r>
          </a:p>
          <a:p>
            <a:endParaRPr lang="nl-NL" dirty="0">
              <a:latin typeface="Source Sans Pro" panose="020B0503030403020204" pitchFamily="34" charset="0"/>
              <a:ea typeface="Source Sans Pro" panose="020B0503030403020204" pitchFamily="34" charset="0"/>
            </a:endParaRPr>
          </a:p>
          <a:p>
            <a:r>
              <a:rPr lang="nl-NL" b="1" dirty="0">
                <a:solidFill>
                  <a:srgbClr val="00A195"/>
                </a:solidFill>
                <a:latin typeface="Source Sans Pro" panose="020B0503030403020204" pitchFamily="34" charset="0"/>
                <a:ea typeface="Source Sans Pro" panose="020B0503030403020204" pitchFamily="34" charset="0"/>
              </a:rPr>
              <a:t>Deel 2: </a:t>
            </a:r>
            <a:r>
              <a:rPr lang="nl-NL" dirty="0">
                <a:latin typeface="Source Sans Pro" panose="020B0503030403020204" pitchFamily="34" charset="0"/>
                <a:ea typeface="Source Sans Pro" panose="020B0503030403020204" pitchFamily="34" charset="0"/>
              </a:rPr>
              <a:t>Antipsychotica en de feiten</a:t>
            </a: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pic>
        <p:nvPicPr>
          <p:cNvPr id="7" name="Afbeelding 6">
            <a:extLst>
              <a:ext uri="{FF2B5EF4-FFF2-40B4-BE49-F238E27FC236}">
                <a16:creationId xmlns:a16="http://schemas.microsoft.com/office/drawing/2014/main" id="{BCBFC4B0-22CF-433C-837F-85DC27EAB03D}"/>
              </a:ext>
            </a:extLst>
          </p:cNvPr>
          <p:cNvPicPr>
            <a:picLocks noChangeAspect="1"/>
          </p:cNvPicPr>
          <p:nvPr/>
        </p:nvPicPr>
        <p:blipFill>
          <a:blip r:embed="rId3">
            <a:alphaModFix amt="10000"/>
          </a:blip>
          <a:stretch>
            <a:fillRect/>
          </a:stretch>
        </p:blipFill>
        <p:spPr>
          <a:xfrm rot="-600000">
            <a:off x="6708659" y="-3367368"/>
            <a:ext cx="9290280" cy="8731848"/>
          </a:xfrm>
          <a:prstGeom prst="rect">
            <a:avLst/>
          </a:prstGeom>
        </p:spPr>
      </p:pic>
    </p:spTree>
    <p:extLst>
      <p:ext uri="{BB962C8B-B14F-4D97-AF65-F5344CB8AC3E}">
        <p14:creationId xmlns:p14="http://schemas.microsoft.com/office/powerpoint/2010/main" val="257010535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Vraag</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a:xfrm>
            <a:off x="696000" y="1831864"/>
            <a:ext cx="10800000" cy="4125365"/>
          </a:xfrm>
        </p:spPr>
        <p:txBody>
          <a:bodyPr/>
          <a:lstStyle/>
          <a:p>
            <a:r>
              <a:rPr lang="nl-NL" i="1" dirty="0">
                <a:solidFill>
                  <a:srgbClr val="D8599F"/>
                </a:solidFill>
                <a:latin typeface="Source Sans Pro" panose="020B0503030403020204" pitchFamily="34" charset="0"/>
                <a:ea typeface="Source Sans Pro" panose="020B0503030403020204" pitchFamily="34" charset="0"/>
              </a:rPr>
              <a:t>Tijdens het onderzoek is er gekeken of antipsychotica met de juiste indicatie werden voorgeschreven.</a:t>
            </a:r>
          </a:p>
          <a:p>
            <a:endParaRPr lang="nl-NL" dirty="0">
              <a:latin typeface="Source Sans Pro" panose="020B0503030403020204" pitchFamily="34" charset="0"/>
              <a:ea typeface="Source Sans Pro" panose="020B0503030403020204" pitchFamily="34" charset="0"/>
            </a:endParaRPr>
          </a:p>
          <a:p>
            <a:r>
              <a:rPr lang="nl-NL" b="1" dirty="0">
                <a:latin typeface="Source Sans Pro" panose="020B0503030403020204" pitchFamily="34" charset="0"/>
                <a:ea typeface="Source Sans Pro" panose="020B0503030403020204" pitchFamily="34" charset="0"/>
              </a:rPr>
              <a:t>Hoeveel % werd voorgeschreven met een onjuiste of ontbrekende indicatie?</a:t>
            </a:r>
          </a:p>
          <a:p>
            <a:pPr marL="782637" lvl="1" indent="-457200">
              <a:buAutoNum type="alphaUcPeriod"/>
            </a:pPr>
            <a:r>
              <a:rPr lang="nl-NL" dirty="0">
                <a:latin typeface="Source Sans Pro" panose="020B0503030403020204" pitchFamily="34" charset="0"/>
                <a:ea typeface="Source Sans Pro" panose="020B0503030403020204" pitchFamily="34" charset="0"/>
              </a:rPr>
              <a:t>44%</a:t>
            </a:r>
          </a:p>
          <a:p>
            <a:pPr marL="782637" lvl="1" indent="-457200">
              <a:buAutoNum type="alphaUcPeriod"/>
            </a:pPr>
            <a:r>
              <a:rPr lang="nl-NL" dirty="0">
                <a:latin typeface="Source Sans Pro" panose="020B0503030403020204" pitchFamily="34" charset="0"/>
                <a:ea typeface="Source Sans Pro" panose="020B0503030403020204" pitchFamily="34" charset="0"/>
              </a:rPr>
              <a:t>56% </a:t>
            </a:r>
          </a:p>
          <a:p>
            <a:pPr marL="782637" lvl="1" indent="-457200">
              <a:buAutoNum type="alphaUcPeriod"/>
            </a:pPr>
            <a:r>
              <a:rPr lang="nl-NL" dirty="0">
                <a:latin typeface="Source Sans Pro" panose="020B0503030403020204" pitchFamily="34" charset="0"/>
                <a:ea typeface="Source Sans Pro" panose="020B0503030403020204" pitchFamily="34" charset="0"/>
              </a:rPr>
              <a:t>72%</a:t>
            </a:r>
          </a:p>
          <a:p>
            <a:pPr marL="325437" lvl="1" indent="0">
              <a:buNone/>
            </a:pPr>
            <a:endParaRPr lang="nl-NL" dirty="0">
              <a:latin typeface="Source Sans Pro" panose="020B0503030403020204" pitchFamily="34" charset="0"/>
              <a:ea typeface="Source Sans Pro" panose="020B0503030403020204" pitchFamily="34" charset="0"/>
            </a:endParaRPr>
          </a:p>
          <a:p>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spTree>
    <p:extLst>
      <p:ext uri="{BB962C8B-B14F-4D97-AF65-F5344CB8AC3E}">
        <p14:creationId xmlns:p14="http://schemas.microsoft.com/office/powerpoint/2010/main" val="291564772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Evaluatie</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a:xfrm>
            <a:off x="696000" y="1831864"/>
            <a:ext cx="10800000" cy="4125365"/>
          </a:xfrm>
        </p:spPr>
        <p:txBody>
          <a:bodyPr/>
          <a:lstStyle/>
          <a:p>
            <a:r>
              <a:rPr lang="nl-NL" dirty="0">
                <a:latin typeface="Source Sans Pro" panose="020B0503030403020204" pitchFamily="34" charset="0"/>
                <a:ea typeface="Source Sans Pro" panose="020B0503030403020204" pitchFamily="34" charset="0"/>
              </a:rPr>
              <a:t>Evaluatie van het gebruik van antipsychotica moet binnen 3 maanden gebeuren. </a:t>
            </a:r>
          </a:p>
          <a:p>
            <a:endParaRPr lang="nl-NL" dirty="0">
              <a:latin typeface="Source Sans Pro" panose="020B0503030403020204" pitchFamily="34" charset="0"/>
              <a:ea typeface="Source Sans Pro" panose="020B0503030403020204" pitchFamily="34" charset="0"/>
            </a:endParaRPr>
          </a:p>
          <a:p>
            <a:r>
              <a:rPr lang="nl-NL" dirty="0">
                <a:latin typeface="Source Sans Pro" panose="020B0503030403020204" pitchFamily="34" charset="0"/>
                <a:ea typeface="Source Sans Pro" panose="020B0503030403020204" pitchFamily="34" charset="0"/>
              </a:rPr>
              <a:t>Tijdens de evaluatie wordt er gekeken hoe een bewoner reageert op het antipsychoticum: </a:t>
            </a:r>
          </a:p>
          <a:p>
            <a:pPr lvl="2"/>
            <a:r>
              <a:rPr lang="nl-NL" dirty="0">
                <a:latin typeface="Source Sans Pro" panose="020B0503030403020204" pitchFamily="34" charset="0"/>
                <a:ea typeface="Source Sans Pro" panose="020B0503030403020204" pitchFamily="34" charset="0"/>
              </a:rPr>
              <a:t>Is het middel effectief? </a:t>
            </a:r>
          </a:p>
          <a:p>
            <a:pPr lvl="2"/>
            <a:r>
              <a:rPr lang="nl-NL" dirty="0">
                <a:latin typeface="Source Sans Pro" panose="020B0503030403020204" pitchFamily="34" charset="0"/>
                <a:ea typeface="Source Sans Pro" panose="020B0503030403020204" pitchFamily="34" charset="0"/>
              </a:rPr>
              <a:t>Is er sprake van bijwerkingen?</a:t>
            </a:r>
          </a:p>
          <a:p>
            <a:pPr marL="325437" lvl="1" indent="0">
              <a:buNone/>
            </a:pPr>
            <a:endParaRPr lang="nl-NL" dirty="0">
              <a:latin typeface="Source Sans Pro" panose="020B0503030403020204" pitchFamily="34" charset="0"/>
              <a:ea typeface="Source Sans Pro" panose="020B0503030403020204" pitchFamily="34" charset="0"/>
            </a:endParaRPr>
          </a:p>
          <a:p>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spTree>
    <p:extLst>
      <p:ext uri="{BB962C8B-B14F-4D97-AF65-F5344CB8AC3E}">
        <p14:creationId xmlns:p14="http://schemas.microsoft.com/office/powerpoint/2010/main" val="388582567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Wat doet antipsychotica?</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a:xfrm>
            <a:off x="696000" y="1831864"/>
            <a:ext cx="10800000" cy="4125365"/>
          </a:xfrm>
        </p:spPr>
        <p:txBody>
          <a:bodyPr/>
          <a:lstStyle/>
          <a:p>
            <a:r>
              <a:rPr lang="nl-NL" dirty="0">
                <a:latin typeface="Source Sans Pro" panose="020B0503030403020204" pitchFamily="34" charset="0"/>
                <a:ea typeface="Source Sans Pro" panose="020B0503030403020204" pitchFamily="34" charset="0"/>
              </a:rPr>
              <a:t>Zorgt ervoor dat angst, agressie en agitatie (onrust/stress) worden gedempt. </a:t>
            </a:r>
          </a:p>
          <a:p>
            <a:endParaRPr lang="nl-NL" dirty="0">
              <a:latin typeface="Source Sans Pro" panose="020B0503030403020204" pitchFamily="34" charset="0"/>
              <a:ea typeface="Source Sans Pro" panose="020B0503030403020204" pitchFamily="34" charset="0"/>
            </a:endParaRPr>
          </a:p>
          <a:p>
            <a:r>
              <a:rPr lang="nl-NL" dirty="0">
                <a:latin typeface="Source Sans Pro" panose="020B0503030403020204" pitchFamily="34" charset="0"/>
                <a:ea typeface="Source Sans Pro" panose="020B0503030403020204" pitchFamily="34" charset="0"/>
              </a:rPr>
              <a:t>Werkt symptomatisch (verschijnselen).</a:t>
            </a:r>
          </a:p>
          <a:p>
            <a:endParaRPr lang="nl-NL" dirty="0">
              <a:latin typeface="Source Sans Pro" panose="020B0503030403020204" pitchFamily="34" charset="0"/>
              <a:ea typeface="Source Sans Pro" panose="020B0503030403020204" pitchFamily="34" charset="0"/>
            </a:endParaRPr>
          </a:p>
          <a:p>
            <a:r>
              <a:rPr lang="nl-NL" dirty="0">
                <a:latin typeface="Source Sans Pro" panose="020B0503030403020204" pitchFamily="34" charset="0"/>
                <a:ea typeface="Source Sans Pro" panose="020B0503030403020204" pitchFamily="34" charset="0"/>
              </a:rPr>
              <a:t>Neemt de oorzaak niet weg.</a:t>
            </a:r>
          </a:p>
          <a:p>
            <a:endParaRPr lang="nl-NL" dirty="0">
              <a:latin typeface="Source Sans Pro" panose="020B0503030403020204" pitchFamily="34" charset="0"/>
              <a:ea typeface="Source Sans Pro" panose="020B0503030403020204" pitchFamily="34" charset="0"/>
            </a:endParaRPr>
          </a:p>
          <a:p>
            <a:r>
              <a:rPr lang="nl-NL" dirty="0">
                <a:latin typeface="Source Sans Pro" panose="020B0503030403020204" pitchFamily="34" charset="0"/>
                <a:ea typeface="Source Sans Pro" panose="020B0503030403020204" pitchFamily="34" charset="0"/>
              </a:rPr>
              <a:t>Welk middel bij iemand gaat werken, is niet altijd te voorspellen.</a:t>
            </a:r>
          </a:p>
          <a:p>
            <a:endParaRPr lang="nl-NL" dirty="0">
              <a:latin typeface="Source Sans Pro" panose="020B0503030403020204" pitchFamily="34" charset="0"/>
              <a:ea typeface="Source Sans Pro" panose="020B0503030403020204" pitchFamily="34" charset="0"/>
            </a:endParaRPr>
          </a:p>
          <a:p>
            <a:r>
              <a:rPr lang="nl-NL" dirty="0">
                <a:latin typeface="Source Sans Pro" panose="020B0503030403020204" pitchFamily="34" charset="0"/>
                <a:ea typeface="Source Sans Pro" panose="020B0503030403020204" pitchFamily="34" charset="0"/>
              </a:rPr>
              <a:t>Wel aangetoond dat haloperidol en </a:t>
            </a:r>
            <a:r>
              <a:rPr lang="nl-NL" dirty="0" err="1">
                <a:latin typeface="Source Sans Pro" panose="020B0503030403020204" pitchFamily="34" charset="0"/>
                <a:ea typeface="Source Sans Pro" panose="020B0503030403020204" pitchFamily="34" charset="0"/>
              </a:rPr>
              <a:t>risperidon</a:t>
            </a:r>
            <a:r>
              <a:rPr lang="nl-NL" dirty="0">
                <a:latin typeface="Source Sans Pro" panose="020B0503030403020204" pitchFamily="34" charset="0"/>
                <a:ea typeface="Source Sans Pro" panose="020B0503030403020204" pitchFamily="34" charset="0"/>
              </a:rPr>
              <a:t> een positief effect heeft bij delier.</a:t>
            </a:r>
          </a:p>
          <a:p>
            <a:pPr marL="325437" lvl="1" indent="0">
              <a:buNone/>
            </a:pPr>
            <a:endParaRPr lang="nl-NL" dirty="0">
              <a:latin typeface="Source Sans Pro" panose="020B0503030403020204" pitchFamily="34" charset="0"/>
              <a:ea typeface="Source Sans Pro" panose="020B0503030403020204" pitchFamily="34" charset="0"/>
            </a:endParaRPr>
          </a:p>
          <a:p>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spTree>
    <p:extLst>
      <p:ext uri="{BB962C8B-B14F-4D97-AF65-F5344CB8AC3E}">
        <p14:creationId xmlns:p14="http://schemas.microsoft.com/office/powerpoint/2010/main" val="145218972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Opdracht</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a:xfrm>
            <a:off x="696000" y="1831864"/>
            <a:ext cx="10800000" cy="4125365"/>
          </a:xfrm>
        </p:spPr>
        <p:txBody>
          <a:bodyPr/>
          <a:lstStyle/>
          <a:p>
            <a:r>
              <a:rPr lang="nl-NL" i="1" dirty="0">
                <a:solidFill>
                  <a:srgbClr val="D8599F"/>
                </a:solidFill>
                <a:latin typeface="Source Sans Pro" panose="020B0503030403020204" pitchFamily="34" charset="0"/>
                <a:ea typeface="Source Sans Pro" panose="020B0503030403020204" pitchFamily="34" charset="0"/>
              </a:rPr>
              <a:t>Kies maximaal 4 antipsychotica die jullie (in het groepje) gezamenlijk opgeschreven hebben in het middenvak van de placemat.</a:t>
            </a:r>
          </a:p>
          <a:p>
            <a:endParaRPr lang="nl-NL" dirty="0">
              <a:latin typeface="Source Sans Pro" panose="020B0503030403020204" pitchFamily="34" charset="0"/>
              <a:ea typeface="Source Sans Pro" panose="020B0503030403020204" pitchFamily="34" charset="0"/>
            </a:endParaRPr>
          </a:p>
          <a:p>
            <a:r>
              <a:rPr lang="nl-NL" b="1" dirty="0">
                <a:latin typeface="Source Sans Pro" panose="020B0503030403020204" pitchFamily="34" charset="0"/>
                <a:ea typeface="Source Sans Pro" panose="020B0503030403020204" pitchFamily="34" charset="0"/>
              </a:rPr>
              <a:t>Zoek op: Wat zijn de belangrijkste bijwerkingen?</a:t>
            </a:r>
          </a:p>
          <a:p>
            <a:pPr lvl="2"/>
            <a:r>
              <a:rPr lang="nl-NL" dirty="0">
                <a:latin typeface="Source Sans Pro" panose="020B0503030403020204" pitchFamily="34" charset="0"/>
                <a:ea typeface="Source Sans Pro" panose="020B0503030403020204" pitchFamily="34" charset="0"/>
              </a:rPr>
              <a:t>Denk hierbij aan bijwerking met betrekking op: </a:t>
            </a:r>
          </a:p>
          <a:p>
            <a:pPr lvl="4"/>
            <a:r>
              <a:rPr lang="nl-NL" dirty="0">
                <a:latin typeface="Source Sans Pro" panose="020B0503030403020204" pitchFamily="34" charset="0"/>
                <a:ea typeface="Source Sans Pro" panose="020B0503030403020204" pitchFamily="34" charset="0"/>
              </a:rPr>
              <a:t>Algemeen</a:t>
            </a:r>
          </a:p>
          <a:p>
            <a:pPr lvl="4"/>
            <a:r>
              <a:rPr lang="nl-NL" dirty="0">
                <a:latin typeface="Source Sans Pro" panose="020B0503030403020204" pitchFamily="34" charset="0"/>
                <a:ea typeface="Source Sans Pro" panose="020B0503030403020204" pitchFamily="34" charset="0"/>
              </a:rPr>
              <a:t>Gedrag</a:t>
            </a:r>
          </a:p>
          <a:p>
            <a:pPr lvl="4"/>
            <a:r>
              <a:rPr lang="nl-NL" dirty="0">
                <a:latin typeface="Source Sans Pro" panose="020B0503030403020204" pitchFamily="34" charset="0"/>
                <a:ea typeface="Source Sans Pro" panose="020B0503030403020204" pitchFamily="34" charset="0"/>
              </a:rPr>
              <a:t>Mond/ogen</a:t>
            </a:r>
          </a:p>
          <a:p>
            <a:pPr lvl="4"/>
            <a:r>
              <a:rPr lang="nl-NL" dirty="0">
                <a:latin typeface="Source Sans Pro" panose="020B0503030403020204" pitchFamily="34" charset="0"/>
                <a:ea typeface="Source Sans Pro" panose="020B0503030403020204" pitchFamily="34" charset="0"/>
              </a:rPr>
              <a:t>Buik</a:t>
            </a:r>
          </a:p>
          <a:p>
            <a:pPr lvl="4"/>
            <a:r>
              <a:rPr lang="nl-NL" dirty="0">
                <a:latin typeface="Source Sans Pro" panose="020B0503030403020204" pitchFamily="34" charset="0"/>
                <a:ea typeface="Source Sans Pro" panose="020B0503030403020204" pitchFamily="34" charset="0"/>
              </a:rPr>
              <a:t>Spieren</a:t>
            </a:r>
          </a:p>
          <a:p>
            <a:pPr lvl="4"/>
            <a:r>
              <a:rPr lang="nl-NL" dirty="0">
                <a:latin typeface="Source Sans Pro" panose="020B0503030403020204" pitchFamily="34" charset="0"/>
                <a:ea typeface="Source Sans Pro" panose="020B0503030403020204" pitchFamily="34" charset="0"/>
              </a:rPr>
              <a:t>Gewrichten</a:t>
            </a:r>
          </a:p>
          <a:p>
            <a:pPr lvl="3"/>
            <a:endParaRPr lang="nl-NL" dirty="0">
              <a:latin typeface="Source Sans Pro" panose="020B0503030403020204" pitchFamily="34" charset="0"/>
              <a:ea typeface="Source Sans Pro" panose="020B0503030403020204" pitchFamily="34" charset="0"/>
            </a:endParaRPr>
          </a:p>
          <a:p>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spTree>
    <p:extLst>
      <p:ext uri="{BB962C8B-B14F-4D97-AF65-F5344CB8AC3E}">
        <p14:creationId xmlns:p14="http://schemas.microsoft.com/office/powerpoint/2010/main" val="355844916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Vraag</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a:xfrm>
            <a:off x="696000" y="1831864"/>
            <a:ext cx="10800000" cy="4125365"/>
          </a:xfrm>
        </p:spPr>
        <p:txBody>
          <a:bodyPr/>
          <a:lstStyle/>
          <a:p>
            <a:r>
              <a:rPr lang="nl-NL" i="1" dirty="0">
                <a:solidFill>
                  <a:srgbClr val="D8599F"/>
                </a:solidFill>
                <a:latin typeface="Source Sans Pro" panose="020B0503030403020204" pitchFamily="34" charset="0"/>
                <a:ea typeface="Source Sans Pro" panose="020B0503030403020204" pitchFamily="34" charset="0"/>
              </a:rPr>
              <a:t>Bijwerkingen kunnen erg op ‘gewone’ klachten lijken.</a:t>
            </a:r>
          </a:p>
          <a:p>
            <a:endParaRPr lang="nl-NL" dirty="0">
              <a:latin typeface="Source Sans Pro" panose="020B0503030403020204" pitchFamily="34" charset="0"/>
              <a:ea typeface="Source Sans Pro" panose="020B0503030403020204" pitchFamily="34" charset="0"/>
            </a:endParaRPr>
          </a:p>
          <a:p>
            <a:r>
              <a:rPr lang="nl-NL" b="1" dirty="0">
                <a:latin typeface="Source Sans Pro" panose="020B0503030403020204" pitchFamily="34" charset="0"/>
                <a:ea typeface="Source Sans Pro" panose="020B0503030403020204" pitchFamily="34" charset="0"/>
              </a:rPr>
              <a:t>Wanneer weet je dat een klacht een bijwerking is? </a:t>
            </a:r>
          </a:p>
          <a:p>
            <a:pPr marL="782637" lvl="1" indent="-457200">
              <a:buAutoNum type="alphaUcPeriod"/>
            </a:pPr>
            <a:r>
              <a:rPr lang="nl-NL" dirty="0">
                <a:latin typeface="Source Sans Pro" panose="020B0503030403020204" pitchFamily="34" charset="0"/>
                <a:ea typeface="Source Sans Pro" panose="020B0503030403020204" pitchFamily="34" charset="0"/>
              </a:rPr>
              <a:t>Als deze is ontstaan (kort) na het starten van het antipsychoticum.</a:t>
            </a:r>
          </a:p>
          <a:p>
            <a:pPr marL="782637" lvl="1" indent="-457200">
              <a:buAutoNum type="alphaUcPeriod"/>
            </a:pPr>
            <a:r>
              <a:rPr lang="nl-NL" dirty="0">
                <a:latin typeface="Source Sans Pro" panose="020B0503030403020204" pitchFamily="34" charset="0"/>
                <a:ea typeface="Source Sans Pro" panose="020B0503030403020204" pitchFamily="34" charset="0"/>
              </a:rPr>
              <a:t>Als deze erger is geworden na het starten van antipsychoticum.</a:t>
            </a:r>
          </a:p>
          <a:p>
            <a:pPr marL="782637" lvl="1" indent="-457200">
              <a:buAutoNum type="alphaUcPeriod"/>
            </a:pPr>
            <a:r>
              <a:rPr lang="nl-NL" dirty="0">
                <a:latin typeface="Source Sans Pro" panose="020B0503030403020204" pitchFamily="34" charset="0"/>
                <a:ea typeface="Source Sans Pro" panose="020B0503030403020204" pitchFamily="34" charset="0"/>
              </a:rPr>
              <a:t>Als er niets anders is veranderd na het starten van antipsychoticum.</a:t>
            </a:r>
          </a:p>
          <a:p>
            <a:pPr marL="325437" lvl="1" indent="0">
              <a:buNone/>
            </a:pPr>
            <a:endParaRPr lang="nl-NL" dirty="0">
              <a:latin typeface="Source Sans Pro" panose="020B0503030403020204" pitchFamily="34" charset="0"/>
              <a:ea typeface="Source Sans Pro" panose="020B0503030403020204" pitchFamily="34" charset="0"/>
            </a:endParaRPr>
          </a:p>
          <a:p>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spTree>
    <p:extLst>
      <p:ext uri="{BB962C8B-B14F-4D97-AF65-F5344CB8AC3E}">
        <p14:creationId xmlns:p14="http://schemas.microsoft.com/office/powerpoint/2010/main" val="340684943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Vraag</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a:xfrm>
            <a:off x="696000" y="1831864"/>
            <a:ext cx="10800000" cy="4125365"/>
          </a:xfrm>
        </p:spPr>
        <p:txBody>
          <a:bodyPr/>
          <a:lstStyle/>
          <a:p>
            <a:r>
              <a:rPr lang="nl-NL" i="1" dirty="0">
                <a:solidFill>
                  <a:srgbClr val="D8599F"/>
                </a:solidFill>
                <a:latin typeface="Source Sans Pro" panose="020B0503030403020204" pitchFamily="34" charset="0"/>
                <a:ea typeface="Source Sans Pro" panose="020B0503030403020204" pitchFamily="34" charset="0"/>
              </a:rPr>
              <a:t>Als antipsychotica wordt voorgeschreven moet dat binnen 3 maanden worden geëvalueerd.</a:t>
            </a:r>
          </a:p>
          <a:p>
            <a:endParaRPr lang="nl-NL" dirty="0">
              <a:latin typeface="Source Sans Pro" panose="020B0503030403020204" pitchFamily="34" charset="0"/>
              <a:ea typeface="Source Sans Pro" panose="020B0503030403020204" pitchFamily="34" charset="0"/>
            </a:endParaRPr>
          </a:p>
          <a:p>
            <a:r>
              <a:rPr lang="nl-NL" b="1" dirty="0">
                <a:latin typeface="Source Sans Pro" panose="020B0503030403020204" pitchFamily="34" charset="0"/>
                <a:ea typeface="Source Sans Pro" panose="020B0503030403020204" pitchFamily="34" charset="0"/>
              </a:rPr>
              <a:t>Hoe vaak werd dit gedaan?</a:t>
            </a:r>
          </a:p>
          <a:p>
            <a:pPr marL="782637" lvl="1" indent="-457200">
              <a:buAutoNum type="alphaUcPeriod"/>
            </a:pPr>
            <a:r>
              <a:rPr lang="nl-NL" dirty="0">
                <a:latin typeface="Source Sans Pro" panose="020B0503030403020204" pitchFamily="34" charset="0"/>
                <a:ea typeface="Source Sans Pro" panose="020B0503030403020204" pitchFamily="34" charset="0"/>
              </a:rPr>
              <a:t>32%</a:t>
            </a:r>
          </a:p>
          <a:p>
            <a:pPr marL="782637" lvl="1" indent="-457200">
              <a:buAutoNum type="alphaUcPeriod"/>
            </a:pPr>
            <a:r>
              <a:rPr lang="nl-NL" dirty="0">
                <a:latin typeface="Source Sans Pro" panose="020B0503030403020204" pitchFamily="34" charset="0"/>
                <a:ea typeface="Source Sans Pro" panose="020B0503030403020204" pitchFamily="34" charset="0"/>
              </a:rPr>
              <a:t>48%</a:t>
            </a:r>
          </a:p>
          <a:p>
            <a:pPr marL="782637" lvl="1" indent="-457200">
              <a:buAutoNum type="alphaUcPeriod"/>
            </a:pPr>
            <a:r>
              <a:rPr lang="nl-NL" dirty="0">
                <a:latin typeface="Source Sans Pro" panose="020B0503030403020204" pitchFamily="34" charset="0"/>
                <a:ea typeface="Source Sans Pro" panose="020B0503030403020204" pitchFamily="34" charset="0"/>
              </a:rPr>
              <a:t>59%</a:t>
            </a:r>
          </a:p>
          <a:p>
            <a:pPr marL="325437" lvl="1" indent="0">
              <a:buNone/>
            </a:pPr>
            <a:endParaRPr lang="nl-NL" dirty="0">
              <a:latin typeface="Source Sans Pro" panose="020B0503030403020204" pitchFamily="34" charset="0"/>
              <a:ea typeface="Source Sans Pro" panose="020B0503030403020204" pitchFamily="34" charset="0"/>
            </a:endParaRPr>
          </a:p>
          <a:p>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spTree>
    <p:extLst>
      <p:ext uri="{BB962C8B-B14F-4D97-AF65-F5344CB8AC3E}">
        <p14:creationId xmlns:p14="http://schemas.microsoft.com/office/powerpoint/2010/main" val="165452818"/>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Duur</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a:xfrm>
            <a:off x="696000" y="1831864"/>
            <a:ext cx="10800000" cy="4125365"/>
          </a:xfrm>
        </p:spPr>
        <p:txBody>
          <a:bodyPr/>
          <a:lstStyle/>
          <a:p>
            <a:r>
              <a:rPr lang="nl-NL" dirty="0">
                <a:latin typeface="Source Sans Pro" panose="020B0503030403020204" pitchFamily="34" charset="0"/>
                <a:ea typeface="Source Sans Pro" panose="020B0503030403020204" pitchFamily="34" charset="0"/>
              </a:rPr>
              <a:t>Omdat antipsychotica (ernstige) bijwerkingen kunnen hebben, is het belangrijk dat ze niet langer dan 12 weken gegeven worden.</a:t>
            </a:r>
          </a:p>
          <a:p>
            <a:pPr marL="325437" lvl="1" indent="0">
              <a:buNone/>
            </a:pPr>
            <a:endParaRPr lang="nl-NL" dirty="0">
              <a:latin typeface="Source Sans Pro" panose="020B0503030403020204" pitchFamily="34" charset="0"/>
              <a:ea typeface="Source Sans Pro" panose="020B0503030403020204" pitchFamily="34" charset="0"/>
            </a:endParaRPr>
          </a:p>
          <a:p>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spTree>
    <p:extLst>
      <p:ext uri="{BB962C8B-B14F-4D97-AF65-F5344CB8AC3E}">
        <p14:creationId xmlns:p14="http://schemas.microsoft.com/office/powerpoint/2010/main" val="3360041870"/>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Stelling</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a:xfrm>
            <a:off x="696000" y="1628664"/>
            <a:ext cx="10800000" cy="4125365"/>
          </a:xfrm>
        </p:spPr>
        <p:txBody>
          <a:bodyPr/>
          <a:lstStyle/>
          <a:p>
            <a:r>
              <a:rPr lang="nl-NL" dirty="0">
                <a:latin typeface="Source Sans Pro" panose="020B0503030403020204" pitchFamily="34" charset="0"/>
                <a:ea typeface="Source Sans Pro" panose="020B0503030403020204" pitchFamily="34" charset="0"/>
              </a:rPr>
              <a:t>Welke stelling(en) over het stoppen met antipsychotica zijn correct?</a:t>
            </a: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graphicFrame>
        <p:nvGraphicFramePr>
          <p:cNvPr id="9" name="Tabel 9">
            <a:extLst>
              <a:ext uri="{FF2B5EF4-FFF2-40B4-BE49-F238E27FC236}">
                <a16:creationId xmlns:a16="http://schemas.microsoft.com/office/drawing/2014/main" id="{F876992D-9800-4714-9129-EF7FD24BF197}"/>
              </a:ext>
            </a:extLst>
          </p:cNvPr>
          <p:cNvGraphicFramePr>
            <a:graphicFrameLocks noGrp="1"/>
          </p:cNvGraphicFramePr>
          <p:nvPr>
            <p:extLst>
              <p:ext uri="{D42A27DB-BD31-4B8C-83A1-F6EECF244321}">
                <p14:modId xmlns:p14="http://schemas.microsoft.com/office/powerpoint/2010/main" val="563093457"/>
              </p:ext>
            </p:extLst>
          </p:nvPr>
        </p:nvGraphicFramePr>
        <p:xfrm>
          <a:off x="965200" y="2300972"/>
          <a:ext cx="9893301" cy="1925320"/>
        </p:xfrm>
        <a:graphic>
          <a:graphicData uri="http://schemas.openxmlformats.org/drawingml/2006/table">
            <a:tbl>
              <a:tblPr firstRow="1" bandRow="1">
                <a:tableStyleId>{5C22544A-7EE6-4342-B048-85BDC9FD1C3A}</a:tableStyleId>
              </a:tblPr>
              <a:tblGrid>
                <a:gridCol w="5359400">
                  <a:extLst>
                    <a:ext uri="{9D8B030D-6E8A-4147-A177-3AD203B41FA5}">
                      <a16:colId xmlns:a16="http://schemas.microsoft.com/office/drawing/2014/main" val="3136531695"/>
                    </a:ext>
                  </a:extLst>
                </a:gridCol>
                <a:gridCol w="2190750">
                  <a:extLst>
                    <a:ext uri="{9D8B030D-6E8A-4147-A177-3AD203B41FA5}">
                      <a16:colId xmlns:a16="http://schemas.microsoft.com/office/drawing/2014/main" val="1884776358"/>
                    </a:ext>
                  </a:extLst>
                </a:gridCol>
                <a:gridCol w="2343151">
                  <a:extLst>
                    <a:ext uri="{9D8B030D-6E8A-4147-A177-3AD203B41FA5}">
                      <a16:colId xmlns:a16="http://schemas.microsoft.com/office/drawing/2014/main" val="1870236541"/>
                    </a:ext>
                  </a:extLst>
                </a:gridCol>
              </a:tblGrid>
              <a:tr h="370840">
                <a:tc>
                  <a:txBody>
                    <a:bodyPr/>
                    <a:lstStyle/>
                    <a:p>
                      <a:r>
                        <a:rPr lang="nl-NL" dirty="0"/>
                        <a:t>Stelling</a:t>
                      </a:r>
                    </a:p>
                  </a:txBody>
                  <a:tcPr/>
                </a:tc>
                <a:tc>
                  <a:txBody>
                    <a:bodyPr/>
                    <a:lstStyle/>
                    <a:p>
                      <a:r>
                        <a:rPr lang="nl-NL" dirty="0"/>
                        <a:t>Klopt</a:t>
                      </a:r>
                    </a:p>
                  </a:txBody>
                  <a:tcPr/>
                </a:tc>
                <a:tc>
                  <a:txBody>
                    <a:bodyPr/>
                    <a:lstStyle/>
                    <a:p>
                      <a:r>
                        <a:rPr lang="nl-NL" dirty="0"/>
                        <a:t>Klopt niet</a:t>
                      </a:r>
                    </a:p>
                  </a:txBody>
                  <a:tcPr/>
                </a:tc>
                <a:extLst>
                  <a:ext uri="{0D108BD9-81ED-4DB2-BD59-A6C34878D82A}">
                    <a16:rowId xmlns:a16="http://schemas.microsoft.com/office/drawing/2014/main" val="3752604491"/>
                  </a:ext>
                </a:extLst>
              </a:tr>
              <a:tr h="370840">
                <a:tc>
                  <a:txBody>
                    <a:bodyPr/>
                    <a:lstStyle/>
                    <a:p>
                      <a:r>
                        <a:rPr lang="nl-NL" sz="1400" dirty="0">
                          <a:effectLst/>
                          <a:latin typeface="Calibri" panose="020F0502020204030204" pitchFamily="34" charset="0"/>
                          <a:ea typeface="Calibri" panose="020F0502020204030204" pitchFamily="34" charset="0"/>
                          <a:cs typeface="Calibri" panose="020F0502020204030204" pitchFamily="34" charset="0"/>
                        </a:rPr>
                        <a:t>De arts zou zo snel mogelijk moeten stoppen nadat de situatie tot rust is gekomen.</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682981020"/>
                  </a:ext>
                </a:extLst>
              </a:tr>
              <a:tr h="370840">
                <a:tc>
                  <a:txBody>
                    <a:bodyPr/>
                    <a:lstStyle/>
                    <a:p>
                      <a:r>
                        <a:rPr lang="nl-NL" sz="1400" dirty="0">
                          <a:effectLst/>
                          <a:latin typeface="Calibri" panose="020F0502020204030204" pitchFamily="34" charset="0"/>
                          <a:ea typeface="Calibri" panose="020F0502020204030204" pitchFamily="34" charset="0"/>
                          <a:cs typeface="Calibri" panose="020F0502020204030204" pitchFamily="34" charset="0"/>
                        </a:rPr>
                        <a:t>De arts kan beter niet stoppen als de bewoner baat lijkt te hebben bij het gebruik van antipsychotica.</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594746935"/>
                  </a:ext>
                </a:extLst>
              </a:tr>
              <a:tr h="370840">
                <a:tc>
                  <a:txBody>
                    <a:bodyPr/>
                    <a:lstStyle/>
                    <a:p>
                      <a:r>
                        <a:rPr lang="nl-NL" sz="1400" dirty="0">
                          <a:effectLst/>
                          <a:latin typeface="Calibri" panose="020F0502020204030204" pitchFamily="34" charset="0"/>
                          <a:ea typeface="Calibri" panose="020F0502020204030204" pitchFamily="34" charset="0"/>
                          <a:cs typeface="Calibri" panose="020F0502020204030204" pitchFamily="34" charset="0"/>
                        </a:rPr>
                        <a:t>De ogen en oren van de verzorgende zijn heel belangrijk bij het stoppen van antipsychotica.</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4154724738"/>
                  </a:ext>
                </a:extLst>
              </a:tr>
            </a:tbl>
          </a:graphicData>
        </a:graphic>
      </p:graphicFrame>
    </p:spTree>
    <p:extLst>
      <p:ext uri="{BB962C8B-B14F-4D97-AF65-F5344CB8AC3E}">
        <p14:creationId xmlns:p14="http://schemas.microsoft.com/office/powerpoint/2010/main" val="260382727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Vraag</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a:xfrm>
            <a:off x="696000" y="1831864"/>
            <a:ext cx="10800000" cy="4125365"/>
          </a:xfrm>
        </p:spPr>
        <p:txBody>
          <a:bodyPr/>
          <a:lstStyle/>
          <a:p>
            <a:r>
              <a:rPr lang="nl-NL" i="1" dirty="0">
                <a:solidFill>
                  <a:srgbClr val="D8599F"/>
                </a:solidFill>
                <a:latin typeface="Source Sans Pro" panose="020B0503030403020204" pitchFamily="34" charset="0"/>
                <a:ea typeface="Source Sans Pro" panose="020B0503030403020204" pitchFamily="34" charset="0"/>
              </a:rPr>
              <a:t>Tijdens het onderzoek werd gekeken hoelang antipsychotica werd voorgeschreven.</a:t>
            </a:r>
          </a:p>
          <a:p>
            <a:endParaRPr lang="nl-NL" dirty="0">
              <a:latin typeface="Source Sans Pro" panose="020B0503030403020204" pitchFamily="34" charset="0"/>
              <a:ea typeface="Source Sans Pro" panose="020B0503030403020204" pitchFamily="34" charset="0"/>
            </a:endParaRPr>
          </a:p>
          <a:p>
            <a:r>
              <a:rPr lang="nl-NL" b="1" dirty="0">
                <a:latin typeface="Source Sans Pro" panose="020B0503030403020204" pitchFamily="34" charset="0"/>
                <a:ea typeface="Source Sans Pro" panose="020B0503030403020204" pitchFamily="34" charset="0"/>
              </a:rPr>
              <a:t>Hoeveel % werd te lang voorgeschreven?</a:t>
            </a:r>
            <a:r>
              <a:rPr lang="nl-NL" dirty="0">
                <a:latin typeface="Source Sans Pro" panose="020B0503030403020204" pitchFamily="34" charset="0"/>
                <a:ea typeface="Source Sans Pro" panose="020B0503030403020204" pitchFamily="34" charset="0"/>
              </a:rPr>
              <a:t>48%</a:t>
            </a:r>
          </a:p>
          <a:p>
            <a:pPr marL="782637" lvl="1" indent="-457200">
              <a:buAutoNum type="alphaUcPeriod"/>
            </a:pPr>
            <a:r>
              <a:rPr lang="nl-NL" dirty="0">
                <a:latin typeface="Source Sans Pro" panose="020B0503030403020204" pitchFamily="34" charset="0"/>
                <a:ea typeface="Source Sans Pro" panose="020B0503030403020204" pitchFamily="34" charset="0"/>
              </a:rPr>
              <a:t>37%</a:t>
            </a:r>
          </a:p>
          <a:p>
            <a:pPr marL="782637" lvl="1" indent="-457200">
              <a:buAutoNum type="alphaUcPeriod"/>
            </a:pPr>
            <a:r>
              <a:rPr lang="nl-NL" dirty="0">
                <a:latin typeface="Source Sans Pro" panose="020B0503030403020204" pitchFamily="34" charset="0"/>
                <a:ea typeface="Source Sans Pro" panose="020B0503030403020204" pitchFamily="34" charset="0"/>
              </a:rPr>
              <a:t>47%</a:t>
            </a:r>
          </a:p>
          <a:p>
            <a:pPr marL="782637" lvl="1" indent="-457200">
              <a:buAutoNum type="alphaUcPeriod"/>
            </a:pPr>
            <a:r>
              <a:rPr lang="nl-NL" dirty="0">
                <a:latin typeface="Source Sans Pro" panose="020B0503030403020204" pitchFamily="34" charset="0"/>
                <a:ea typeface="Source Sans Pro" panose="020B0503030403020204" pitchFamily="34" charset="0"/>
              </a:rPr>
              <a:t>76%</a:t>
            </a:r>
          </a:p>
          <a:p>
            <a:pPr marL="325437" lvl="1" indent="0">
              <a:buNone/>
            </a:pPr>
            <a:endParaRPr lang="nl-NL" dirty="0">
              <a:latin typeface="Source Sans Pro" panose="020B0503030403020204" pitchFamily="34" charset="0"/>
              <a:ea typeface="Source Sans Pro" panose="020B0503030403020204" pitchFamily="34" charset="0"/>
            </a:endParaRPr>
          </a:p>
          <a:p>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spTree>
    <p:extLst>
      <p:ext uri="{BB962C8B-B14F-4D97-AF65-F5344CB8AC3E}">
        <p14:creationId xmlns:p14="http://schemas.microsoft.com/office/powerpoint/2010/main" val="2312727370"/>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a:solidFill>
                  <a:srgbClr val="00A195"/>
                </a:solidFill>
                <a:latin typeface="Source Sans Pro" panose="020B0503030403020204" pitchFamily="34" charset="0"/>
                <a:ea typeface="Source Sans Pro" panose="020B0503030403020204" pitchFamily="34" charset="0"/>
              </a:rPr>
              <a:t>Afsluitend</a:t>
            </a:r>
            <a:endParaRPr lang="nl-NL" dirty="0">
              <a:solidFill>
                <a:srgbClr val="00A195"/>
              </a:solidFill>
              <a:latin typeface="Source Sans Pro" panose="020B0503030403020204" pitchFamily="34" charset="0"/>
              <a:ea typeface="Source Sans Pro" panose="020B0503030403020204" pitchFamily="34" charset="0"/>
            </a:endParaRP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a:xfrm>
            <a:off x="696000" y="1831864"/>
            <a:ext cx="10800000" cy="4125365"/>
          </a:xfrm>
        </p:spPr>
        <p:txBody>
          <a:bodyPr/>
          <a:lstStyle/>
          <a:p>
            <a:r>
              <a:rPr lang="nl-NL" b="1" dirty="0">
                <a:solidFill>
                  <a:srgbClr val="00588A"/>
                </a:solidFill>
                <a:latin typeface="Source Sans Pro" panose="020B0503030403020204" pitchFamily="34" charset="0"/>
                <a:ea typeface="Source Sans Pro" panose="020B0503030403020204" pitchFamily="34" charset="0"/>
              </a:rPr>
              <a:t>Schrijf voor jezelf in het werkboek het antwoord op de volgende vragen: </a:t>
            </a:r>
          </a:p>
          <a:p>
            <a:endParaRPr lang="nl-NL" dirty="0">
              <a:solidFill>
                <a:srgbClr val="00588A"/>
              </a:solidFill>
              <a:latin typeface="Source Sans Pro" panose="020B0503030403020204" pitchFamily="34" charset="0"/>
              <a:ea typeface="Source Sans Pro" panose="020B0503030403020204" pitchFamily="34" charset="0"/>
            </a:endParaRPr>
          </a:p>
          <a:p>
            <a:r>
              <a:rPr lang="nl-NL" dirty="0">
                <a:solidFill>
                  <a:srgbClr val="00588A"/>
                </a:solidFill>
                <a:latin typeface="Source Sans Pro" panose="020B0503030403020204" pitchFamily="34" charset="0"/>
                <a:ea typeface="Source Sans Pro" panose="020B0503030403020204" pitchFamily="34" charset="0"/>
              </a:rPr>
              <a:t>Welke invloed zou jezelf uit kunnen oefenen bij het voorschrijven van antipsychotica? </a:t>
            </a:r>
          </a:p>
          <a:p>
            <a:endParaRPr lang="nl-NL" dirty="0">
              <a:solidFill>
                <a:srgbClr val="00588A"/>
              </a:solidFill>
              <a:latin typeface="Source Sans Pro" panose="020B0503030403020204" pitchFamily="34" charset="0"/>
              <a:ea typeface="Source Sans Pro" panose="020B0503030403020204" pitchFamily="34" charset="0"/>
            </a:endParaRPr>
          </a:p>
          <a:p>
            <a:r>
              <a:rPr lang="nl-NL" dirty="0">
                <a:solidFill>
                  <a:srgbClr val="00588A"/>
                </a:solidFill>
                <a:latin typeface="Source Sans Pro" panose="020B0503030403020204" pitchFamily="34" charset="0"/>
                <a:ea typeface="Source Sans Pro" panose="020B0503030403020204" pitchFamily="34" charset="0"/>
              </a:rPr>
              <a:t>Wat zou je aan de huidige situatie willen veranderen?</a:t>
            </a:r>
          </a:p>
          <a:p>
            <a:endParaRPr lang="nl-NL" dirty="0">
              <a:solidFill>
                <a:srgbClr val="00588A"/>
              </a:solidFill>
              <a:latin typeface="Source Sans Pro" panose="020B0503030403020204" pitchFamily="34" charset="0"/>
              <a:ea typeface="Source Sans Pro" panose="020B0503030403020204" pitchFamily="34" charset="0"/>
            </a:endParaRPr>
          </a:p>
          <a:p>
            <a:r>
              <a:rPr lang="nl-NL" dirty="0">
                <a:solidFill>
                  <a:srgbClr val="00588A"/>
                </a:solidFill>
                <a:latin typeface="Source Sans Pro" panose="020B0503030403020204" pitchFamily="34" charset="0"/>
                <a:ea typeface="Source Sans Pro" panose="020B0503030403020204" pitchFamily="34" charset="0"/>
              </a:rPr>
              <a:t>Op een schaal van 0-10. Welk cijfer zou je jezelf willen geven als het gaat om kennis over het gebruik van antipsychotica?</a:t>
            </a:r>
          </a:p>
          <a:p>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spTree>
    <p:extLst>
      <p:ext uri="{BB962C8B-B14F-4D97-AF65-F5344CB8AC3E}">
        <p14:creationId xmlns:p14="http://schemas.microsoft.com/office/powerpoint/2010/main" val="187183539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Doelen</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p:txBody>
          <a:bodyPr/>
          <a:lstStyle/>
          <a:p>
            <a:pPr marL="0" indent="0">
              <a:buNone/>
            </a:pPr>
            <a:r>
              <a:rPr lang="nl-NL" dirty="0">
                <a:latin typeface="Source Sans Pro" panose="020B0503030403020204" pitchFamily="34" charset="0"/>
                <a:ea typeface="Source Sans Pro" panose="020B0503030403020204" pitchFamily="34" charset="0"/>
              </a:rPr>
              <a:t>Na deze lessenserie:</a:t>
            </a:r>
          </a:p>
          <a:p>
            <a:pPr marL="0" indent="0">
              <a:buNone/>
            </a:pPr>
            <a:endParaRPr lang="nl-NL" dirty="0">
              <a:latin typeface="Source Sans Pro" panose="020B0503030403020204" pitchFamily="34" charset="0"/>
              <a:ea typeface="Source Sans Pro" panose="020B0503030403020204" pitchFamily="34" charset="0"/>
            </a:endParaRPr>
          </a:p>
          <a:p>
            <a:r>
              <a:rPr lang="nl-NL" dirty="0">
                <a:latin typeface="Source Sans Pro" panose="020B0503030403020204" pitchFamily="34" charset="0"/>
                <a:ea typeface="Source Sans Pro" panose="020B0503030403020204" pitchFamily="34" charset="0"/>
              </a:rPr>
              <a:t>Heb je inzicht in je eigen rol bij het voorschrijven van antipsychotica aan de zorgvragers</a:t>
            </a:r>
          </a:p>
          <a:p>
            <a:pPr marL="0" indent="0">
              <a:buNone/>
            </a:pPr>
            <a:endParaRPr lang="nl-NL" dirty="0">
              <a:latin typeface="Source Sans Pro" panose="020B0503030403020204" pitchFamily="34" charset="0"/>
              <a:ea typeface="Source Sans Pro" panose="020B0503030403020204" pitchFamily="34" charset="0"/>
            </a:endParaRPr>
          </a:p>
          <a:p>
            <a:r>
              <a:rPr lang="nl-NL" dirty="0">
                <a:latin typeface="Source Sans Pro" panose="020B0503030403020204" pitchFamily="34" charset="0"/>
                <a:ea typeface="Source Sans Pro" panose="020B0503030403020204" pitchFamily="34" charset="0"/>
              </a:rPr>
              <a:t>Weet je het belang van een goede communicatie en samenwerking met andere disciplines bij het voorschrijven van antipsychotica aan de zorgvragers.</a:t>
            </a:r>
          </a:p>
          <a:p>
            <a:pPr marL="0" indent="0">
              <a:buNone/>
            </a:pPr>
            <a:endParaRPr lang="nl-NL" dirty="0">
              <a:latin typeface="Source Sans Pro" panose="020B0503030403020204" pitchFamily="34" charset="0"/>
              <a:ea typeface="Source Sans Pro" panose="020B0503030403020204" pitchFamily="34" charset="0"/>
            </a:endParaRPr>
          </a:p>
          <a:p>
            <a:r>
              <a:rPr lang="nl-NL" dirty="0">
                <a:latin typeface="Source Sans Pro" panose="020B0503030403020204" pitchFamily="34" charset="0"/>
                <a:ea typeface="Source Sans Pro" panose="020B0503030403020204" pitchFamily="34" charset="0"/>
              </a:rPr>
              <a:t>Weet je wat de effecten van het toedienen van antipsychotica zijn.</a:t>
            </a: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3">
            <a:alphaModFix amt="10000"/>
          </a:blip>
          <a:stretch>
            <a:fillRect/>
          </a:stretch>
        </p:blipFill>
        <p:spPr>
          <a:xfrm rot="-600000">
            <a:off x="6708659" y="-3367368"/>
            <a:ext cx="9290280" cy="8731848"/>
          </a:xfrm>
          <a:prstGeom prst="rect">
            <a:avLst/>
          </a:prstGeom>
        </p:spPr>
      </p:pic>
    </p:spTree>
    <p:extLst>
      <p:ext uri="{BB962C8B-B14F-4D97-AF65-F5344CB8AC3E}">
        <p14:creationId xmlns:p14="http://schemas.microsoft.com/office/powerpoint/2010/main" val="112485955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Opdracht: denken, delen en uitwisselen</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p:txBody>
          <a:bodyPr/>
          <a:lstStyle/>
          <a:p>
            <a:r>
              <a:rPr lang="nl-NL" dirty="0">
                <a:latin typeface="Source Sans Pro" panose="020B0503030403020204" pitchFamily="34" charset="0"/>
                <a:ea typeface="Source Sans Pro" panose="020B0503030403020204" pitchFamily="34" charset="0"/>
              </a:rPr>
              <a:t>Schrijf in het werkboek het antwoord op de onderstaande vraag en geef een voorbeeld van wat je in de praktijk hebt meegemaakt: </a:t>
            </a:r>
          </a:p>
          <a:p>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lgn="ctr">
              <a:buNone/>
            </a:pPr>
            <a:r>
              <a:rPr lang="nl-NL" sz="3200" b="1" dirty="0">
                <a:solidFill>
                  <a:srgbClr val="00588A"/>
                </a:solidFill>
                <a:latin typeface="Source Sans Pro" panose="020B0503030403020204" pitchFamily="34" charset="0"/>
                <a:ea typeface="Source Sans Pro" panose="020B0503030403020204" pitchFamily="34" charset="0"/>
              </a:rPr>
              <a:t>Wanneer spreek je van onbegrepen gedrag? </a:t>
            </a: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spTree>
    <p:extLst>
      <p:ext uri="{BB962C8B-B14F-4D97-AF65-F5344CB8AC3E}">
        <p14:creationId xmlns:p14="http://schemas.microsoft.com/office/powerpoint/2010/main" val="350006735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Wat verstaan we onder onbegrepen gedrag?</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p:txBody>
          <a:bodyPr/>
          <a:lstStyle/>
          <a:p>
            <a:r>
              <a:rPr lang="nl-NL" i="1" dirty="0">
                <a:solidFill>
                  <a:srgbClr val="D8599F"/>
                </a:solidFill>
                <a:latin typeface="Source Sans Pro" panose="020B0503030403020204" pitchFamily="34" charset="0"/>
                <a:ea typeface="Source Sans Pro" panose="020B0503030403020204" pitchFamily="34" charset="0"/>
                <a:cs typeface="Calibri"/>
              </a:rPr>
              <a:t>Onder onbegrepen gedrag valt al het gedrag van de persoon met dementie dat door deze persoon zelf en/of zijn omgeving als moeilijk hanteerbaar wordt ervaren.</a:t>
            </a:r>
          </a:p>
          <a:p>
            <a:endParaRPr lang="nl-NL" dirty="0">
              <a:solidFill>
                <a:srgbClr val="D8599F"/>
              </a:solidFill>
              <a:latin typeface="Source Sans Pro" panose="020B0503030403020204" pitchFamily="34" charset="0"/>
              <a:ea typeface="Source Sans Pro" panose="020B0503030403020204" pitchFamily="34" charset="0"/>
              <a:cs typeface="Calibri"/>
            </a:endParaRPr>
          </a:p>
          <a:p>
            <a:endParaRPr lang="nl-NL" dirty="0">
              <a:solidFill>
                <a:srgbClr val="D8599F"/>
              </a:solidFill>
              <a:latin typeface="Source Sans Pro" panose="020B0503030403020204" pitchFamily="34" charset="0"/>
              <a:ea typeface="Source Sans Pro" panose="020B0503030403020204" pitchFamily="34" charset="0"/>
            </a:endParaRPr>
          </a:p>
          <a:p>
            <a:r>
              <a:rPr lang="nl-NL" i="1" dirty="0">
                <a:solidFill>
                  <a:srgbClr val="D8599F"/>
                </a:solidFill>
                <a:latin typeface="Source Sans Pro" panose="020B0503030403020204" pitchFamily="34" charset="0"/>
                <a:ea typeface="Source Sans Pro" panose="020B0503030403020204" pitchFamily="34" charset="0"/>
                <a:cs typeface="Calibri"/>
              </a:rPr>
              <a:t>Voor onbegrepen gedrag worden verschillende termen gebruikt zoals probleemgedrag, moeilijk hanteerbaar gedrag of veranderend gedrag. Het kan gaan over klagen, repetitief gedrag, (nachtelijke) onrust, loopdwang, snel(ler) boos, argwanend, apathisch en agressief gedrag. Om goed met het gedrag om te gaan, is het van belang het gedrag te begrijpen. Pas als je de oorzaak van het gedrag achterhaalt, kun je de juiste aanpak of behandeling kiezen.</a:t>
            </a:r>
            <a:endParaRPr lang="nl-NL" dirty="0">
              <a:solidFill>
                <a:srgbClr val="D8599F"/>
              </a:solidFill>
              <a:latin typeface="Source Sans Pro" panose="020B0503030403020204" pitchFamily="34" charset="0"/>
              <a:ea typeface="Source Sans Pro" panose="020B0503030403020204" pitchFamily="34" charset="0"/>
              <a:cs typeface="Calibri"/>
            </a:endParaRPr>
          </a:p>
          <a:p>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spTree>
    <p:extLst>
      <p:ext uri="{BB962C8B-B14F-4D97-AF65-F5344CB8AC3E}">
        <p14:creationId xmlns:p14="http://schemas.microsoft.com/office/powerpoint/2010/main" val="286901550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Opdracht: denken, delen en uitwisselen</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p:txBody>
          <a:bodyPr/>
          <a:lstStyle/>
          <a:p>
            <a:r>
              <a:rPr lang="nl-NL" dirty="0">
                <a:latin typeface="Source Sans Pro" panose="020B0503030403020204" pitchFamily="34" charset="0"/>
                <a:ea typeface="Source Sans Pro" panose="020B0503030403020204" pitchFamily="34" charset="0"/>
              </a:rPr>
              <a:t>Schrijf op een briefje het antwoord op de onderstaande vraag:</a:t>
            </a:r>
          </a:p>
          <a:p>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lgn="ctr">
              <a:buNone/>
            </a:pPr>
            <a:r>
              <a:rPr lang="nl-NL" sz="3200" b="1" dirty="0">
                <a:solidFill>
                  <a:srgbClr val="00588A"/>
                </a:solidFill>
                <a:latin typeface="Source Sans Pro" panose="020B0503030403020204" pitchFamily="34" charset="0"/>
                <a:ea typeface="Source Sans Pro" panose="020B0503030403020204" pitchFamily="34" charset="0"/>
              </a:rPr>
              <a:t>Wat weet je al van antipsychotica? </a:t>
            </a: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spTree>
    <p:extLst>
      <p:ext uri="{BB962C8B-B14F-4D97-AF65-F5344CB8AC3E}">
        <p14:creationId xmlns:p14="http://schemas.microsoft.com/office/powerpoint/2010/main" val="64988406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Antipsychotica:</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p:txBody>
          <a:bodyPr/>
          <a:lstStyle/>
          <a:p>
            <a:r>
              <a:rPr lang="nl-NL" i="1" dirty="0">
                <a:solidFill>
                  <a:srgbClr val="D8599F"/>
                </a:solidFill>
                <a:latin typeface="Source Sans Pro" panose="020B0503030403020204" pitchFamily="34" charset="0"/>
                <a:ea typeface="Source Sans Pro" panose="020B0503030403020204" pitchFamily="34" charset="0"/>
                <a:cs typeface="Calibri"/>
              </a:rPr>
              <a:t>Antipsychotica zijn middelen die gegeven kunnen worden aan ouderen met dementie die last hebben van psychotische symptomen zoals wanen, hallucinaties en agressief gedrag. Maar ook acute onrust of delier kunnen reden zijn om antipsychotica voor te schrijven.</a:t>
            </a:r>
            <a:endParaRPr lang="nl-NL" dirty="0">
              <a:solidFill>
                <a:srgbClr val="D8599F"/>
              </a:solidFill>
              <a:latin typeface="Source Sans Pro" panose="020B0503030403020204" pitchFamily="34" charset="0"/>
              <a:ea typeface="Source Sans Pro" panose="020B0503030403020204" pitchFamily="34" charset="0"/>
              <a:cs typeface="Calibri"/>
            </a:endParaRPr>
          </a:p>
          <a:p>
            <a:endParaRPr lang="nl-NL" dirty="0">
              <a:latin typeface="Source Sans Pro" panose="020B0503030403020204" pitchFamily="34" charset="0"/>
              <a:ea typeface="Source Sans Pro" panose="020B0503030403020204" pitchFamily="34" charset="0"/>
            </a:endParaRPr>
          </a:p>
          <a:p>
            <a:endParaRPr lang="nl-NL" dirty="0">
              <a:latin typeface="Source Sans Pro" panose="020B0503030403020204" pitchFamily="34" charset="0"/>
              <a:ea typeface="Source Sans Pro" panose="020B0503030403020204" pitchFamily="34" charset="0"/>
            </a:endParaRPr>
          </a:p>
          <a:p>
            <a:endParaRPr lang="nl-NL" dirty="0">
              <a:latin typeface="Source Sans Pro" panose="020B0503030403020204" pitchFamily="34" charset="0"/>
              <a:ea typeface="Source Sans Pro" panose="020B0503030403020204" pitchFamily="34" charset="0"/>
            </a:endParaRPr>
          </a:p>
          <a:p>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spTree>
    <p:extLst>
      <p:ext uri="{BB962C8B-B14F-4D97-AF65-F5344CB8AC3E}">
        <p14:creationId xmlns:p14="http://schemas.microsoft.com/office/powerpoint/2010/main" val="408238709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Stelling</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p:txBody>
          <a:bodyPr/>
          <a:lstStyle/>
          <a:p>
            <a:r>
              <a:rPr lang="nl-NL" dirty="0">
                <a:latin typeface="Source Sans Pro" panose="020B0503030403020204" pitchFamily="34" charset="0"/>
                <a:ea typeface="Source Sans Pro" panose="020B0503030403020204" pitchFamily="34" charset="0"/>
              </a:rPr>
              <a:t>Hoe kijk je tegen het gebruik van antipsychotica aan?</a:t>
            </a:r>
          </a:p>
          <a:p>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graphicFrame>
        <p:nvGraphicFramePr>
          <p:cNvPr id="9" name="Tabel 9">
            <a:extLst>
              <a:ext uri="{FF2B5EF4-FFF2-40B4-BE49-F238E27FC236}">
                <a16:creationId xmlns:a16="http://schemas.microsoft.com/office/drawing/2014/main" id="{F876992D-9800-4714-9129-EF7FD24BF197}"/>
              </a:ext>
            </a:extLst>
          </p:cNvPr>
          <p:cNvGraphicFramePr>
            <a:graphicFrameLocks noGrp="1"/>
          </p:cNvGraphicFramePr>
          <p:nvPr>
            <p:extLst>
              <p:ext uri="{D42A27DB-BD31-4B8C-83A1-F6EECF244321}">
                <p14:modId xmlns:p14="http://schemas.microsoft.com/office/powerpoint/2010/main" val="1921137512"/>
              </p:ext>
            </p:extLst>
          </p:nvPr>
        </p:nvGraphicFramePr>
        <p:xfrm>
          <a:off x="965200" y="2300972"/>
          <a:ext cx="9893301" cy="3037840"/>
        </p:xfrm>
        <a:graphic>
          <a:graphicData uri="http://schemas.openxmlformats.org/drawingml/2006/table">
            <a:tbl>
              <a:tblPr firstRow="1" bandRow="1">
                <a:tableStyleId>{5C22544A-7EE6-4342-B048-85BDC9FD1C3A}</a:tableStyleId>
              </a:tblPr>
              <a:tblGrid>
                <a:gridCol w="5359400">
                  <a:extLst>
                    <a:ext uri="{9D8B030D-6E8A-4147-A177-3AD203B41FA5}">
                      <a16:colId xmlns:a16="http://schemas.microsoft.com/office/drawing/2014/main" val="3136531695"/>
                    </a:ext>
                  </a:extLst>
                </a:gridCol>
                <a:gridCol w="2190750">
                  <a:extLst>
                    <a:ext uri="{9D8B030D-6E8A-4147-A177-3AD203B41FA5}">
                      <a16:colId xmlns:a16="http://schemas.microsoft.com/office/drawing/2014/main" val="1884776358"/>
                    </a:ext>
                  </a:extLst>
                </a:gridCol>
                <a:gridCol w="2343151">
                  <a:extLst>
                    <a:ext uri="{9D8B030D-6E8A-4147-A177-3AD203B41FA5}">
                      <a16:colId xmlns:a16="http://schemas.microsoft.com/office/drawing/2014/main" val="1870236541"/>
                    </a:ext>
                  </a:extLst>
                </a:gridCol>
              </a:tblGrid>
              <a:tr h="370840">
                <a:tc>
                  <a:txBody>
                    <a:bodyPr/>
                    <a:lstStyle/>
                    <a:p>
                      <a:r>
                        <a:rPr lang="nl-NL" dirty="0"/>
                        <a:t>Stelling</a:t>
                      </a:r>
                    </a:p>
                  </a:txBody>
                  <a:tcPr/>
                </a:tc>
                <a:tc>
                  <a:txBody>
                    <a:bodyPr/>
                    <a:lstStyle/>
                    <a:p>
                      <a:r>
                        <a:rPr lang="nl-NL" dirty="0"/>
                        <a:t> Eens</a:t>
                      </a:r>
                    </a:p>
                  </a:txBody>
                  <a:tcPr/>
                </a:tc>
                <a:tc>
                  <a:txBody>
                    <a:bodyPr/>
                    <a:lstStyle/>
                    <a:p>
                      <a:r>
                        <a:rPr lang="nl-NL" dirty="0"/>
                        <a:t>Oneens</a:t>
                      </a:r>
                    </a:p>
                  </a:txBody>
                  <a:tcPr/>
                </a:tc>
                <a:extLst>
                  <a:ext uri="{0D108BD9-81ED-4DB2-BD59-A6C34878D82A}">
                    <a16:rowId xmlns:a16="http://schemas.microsoft.com/office/drawing/2014/main" val="3752604491"/>
                  </a:ext>
                </a:extLst>
              </a:tr>
              <a:tr h="370840">
                <a:tc>
                  <a:txBody>
                    <a:bodyPr/>
                    <a:lstStyle/>
                    <a:p>
                      <a:r>
                        <a:rPr lang="nl-NL" sz="1400" dirty="0">
                          <a:latin typeface="Source Sans Pro" panose="020B0503030403020204" pitchFamily="34" charset="0"/>
                          <a:ea typeface="Source Sans Pro" panose="020B0503030403020204" pitchFamily="34" charset="0"/>
                        </a:rPr>
                        <a:t>Antipsychotica geven rust voor de bewoner zelf.</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682981020"/>
                  </a:ext>
                </a:extLst>
              </a:tr>
              <a:tr h="370840">
                <a:tc>
                  <a:txBody>
                    <a:bodyPr/>
                    <a:lstStyle/>
                    <a:p>
                      <a:r>
                        <a:rPr lang="nl-NL" sz="1400" dirty="0">
                          <a:latin typeface="Source Sans Pro" panose="020B0503030403020204" pitchFamily="34" charset="0"/>
                          <a:ea typeface="Source Sans Pro" panose="020B0503030403020204" pitchFamily="34" charset="0"/>
                        </a:rPr>
                        <a:t>Antipsychotica geven rust voor de andere bewoners.</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594746935"/>
                  </a:ext>
                </a:extLst>
              </a:tr>
              <a:tr h="370840">
                <a:tc>
                  <a:txBody>
                    <a:bodyPr/>
                    <a:lstStyle/>
                    <a:p>
                      <a:r>
                        <a:rPr lang="nl-NL" sz="1400" dirty="0">
                          <a:latin typeface="Source Sans Pro" panose="020B0503030403020204" pitchFamily="34" charset="0"/>
                          <a:ea typeface="Source Sans Pro" panose="020B0503030403020204" pitchFamily="34" charset="0"/>
                        </a:rPr>
                        <a:t>Sommige bewoners zijn zo versuft door antipsychotica, dat je maar beter kunt stoppen.</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4154724738"/>
                  </a:ext>
                </a:extLst>
              </a:tr>
              <a:tr h="370840">
                <a:tc>
                  <a:txBody>
                    <a:bodyPr/>
                    <a:lstStyle/>
                    <a:p>
                      <a:r>
                        <a:rPr lang="nl-NL" sz="1400" dirty="0">
                          <a:latin typeface="Source Sans Pro" panose="020B0503030403020204" pitchFamily="34" charset="0"/>
                          <a:ea typeface="Source Sans Pro" panose="020B0503030403020204" pitchFamily="34" charset="0"/>
                        </a:rPr>
                        <a:t>Soms vindt een collega iets probleemgedrag terwijl ik dat geen probleemgedrag vind.</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767121275"/>
                  </a:ext>
                </a:extLst>
              </a:tr>
              <a:tr h="370840">
                <a:tc>
                  <a:txBody>
                    <a:bodyPr/>
                    <a:lstStyle/>
                    <a:p>
                      <a:r>
                        <a:rPr lang="nl-NL" sz="1400" dirty="0">
                          <a:latin typeface="Source Sans Pro" panose="020B0503030403020204" pitchFamily="34" charset="0"/>
                          <a:ea typeface="Source Sans Pro" panose="020B0503030403020204" pitchFamily="34" charset="0"/>
                        </a:rPr>
                        <a:t>Soms doet een bewoner het zo goed op antipsychotica, dat je dan niet moet stoppen.</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469163363"/>
                  </a:ext>
                </a:extLst>
              </a:tr>
              <a:tr h="370840">
                <a:tc>
                  <a:txBody>
                    <a:bodyPr/>
                    <a:lstStyle/>
                    <a:p>
                      <a:r>
                        <a:rPr lang="nl-NL" sz="1400" dirty="0">
                          <a:latin typeface="Source Sans Pro" panose="020B0503030403020204" pitchFamily="34" charset="0"/>
                          <a:ea typeface="Source Sans Pro" panose="020B0503030403020204" pitchFamily="34" charset="0"/>
                        </a:rPr>
                        <a:t>Antipsychotica geven heftige bijwerkingen.</a:t>
                      </a:r>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2727825680"/>
                  </a:ext>
                </a:extLst>
              </a:tr>
            </a:tbl>
          </a:graphicData>
        </a:graphic>
      </p:graphicFrame>
    </p:spTree>
    <p:extLst>
      <p:ext uri="{BB962C8B-B14F-4D97-AF65-F5344CB8AC3E}">
        <p14:creationId xmlns:p14="http://schemas.microsoft.com/office/powerpoint/2010/main" val="129560371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7F7C24-E39C-4D7D-9F54-24CD48A9C60B}"/>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rot="-600000">
            <a:off x="6708659" y="-3367368"/>
            <a:ext cx="9290280" cy="8731848"/>
          </a:xfrm>
          <a:prstGeom prst="rect">
            <a:avLst/>
          </a:prstGeom>
        </p:spPr>
      </p:pic>
      <p:sp>
        <p:nvSpPr>
          <p:cNvPr id="4" name="Titel 3">
            <a:extLst>
              <a:ext uri="{FF2B5EF4-FFF2-40B4-BE49-F238E27FC236}">
                <a16:creationId xmlns:a16="http://schemas.microsoft.com/office/drawing/2014/main" id="{172EAECF-13EB-4D04-AB46-53C49AF02AED}"/>
              </a:ext>
            </a:extLst>
          </p:cNvPr>
          <p:cNvSpPr>
            <a:spLocks noGrp="1"/>
          </p:cNvSpPr>
          <p:nvPr>
            <p:ph type="title"/>
          </p:nvPr>
        </p:nvSpPr>
        <p:spPr/>
        <p:txBody>
          <a:bodyPr/>
          <a:lstStyle/>
          <a:p>
            <a:r>
              <a:rPr lang="nl-NL" dirty="0">
                <a:solidFill>
                  <a:srgbClr val="00A195"/>
                </a:solidFill>
                <a:latin typeface="Source Sans Pro" panose="020B0503030403020204" pitchFamily="34" charset="0"/>
                <a:ea typeface="Source Sans Pro" panose="020B0503030403020204" pitchFamily="34" charset="0"/>
              </a:rPr>
              <a:t>Stelling</a:t>
            </a:r>
          </a:p>
        </p:txBody>
      </p:sp>
      <p:sp>
        <p:nvSpPr>
          <p:cNvPr id="5" name="Tijdelijke aanduiding voor inhoud 4">
            <a:extLst>
              <a:ext uri="{FF2B5EF4-FFF2-40B4-BE49-F238E27FC236}">
                <a16:creationId xmlns:a16="http://schemas.microsoft.com/office/drawing/2014/main" id="{958962F2-C96C-4FF6-AA22-4D4FE84692B1}"/>
              </a:ext>
            </a:extLst>
          </p:cNvPr>
          <p:cNvSpPr>
            <a:spLocks noGrp="1"/>
          </p:cNvSpPr>
          <p:nvPr>
            <p:ph idx="1"/>
          </p:nvPr>
        </p:nvSpPr>
        <p:spPr>
          <a:xfrm>
            <a:off x="696000" y="1628664"/>
            <a:ext cx="10800000" cy="4125365"/>
          </a:xfrm>
        </p:spPr>
        <p:txBody>
          <a:bodyPr/>
          <a:lstStyle/>
          <a:p>
            <a:r>
              <a:rPr lang="nl-NL" dirty="0">
                <a:latin typeface="Source Sans Pro" panose="020B0503030403020204" pitchFamily="34" charset="0"/>
                <a:ea typeface="Source Sans Pro" panose="020B0503030403020204" pitchFamily="34" charset="0"/>
              </a:rPr>
              <a:t>Denk eens terug aan een situatie waarin er discussie was over een bewoner die met antipsychotica zou starten of stoppen. Wil je vanuit die situatie de volgende stellingen beantwoorden?</a:t>
            </a:r>
          </a:p>
          <a:p>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a:p>
            <a:pPr marL="0" indent="0">
              <a:buNone/>
            </a:pPr>
            <a:endParaRPr lang="nl-NL" dirty="0">
              <a:latin typeface="Source Sans Pro" panose="020B0503030403020204" pitchFamily="34" charset="0"/>
              <a:ea typeface="Source Sans Pro" panose="020B0503030403020204" pitchFamily="34" charset="0"/>
            </a:endParaRPr>
          </a:p>
        </p:txBody>
      </p:sp>
      <p:pic>
        <p:nvPicPr>
          <p:cNvPr id="6" name="Afbeelding 5">
            <a:extLst>
              <a:ext uri="{FF2B5EF4-FFF2-40B4-BE49-F238E27FC236}">
                <a16:creationId xmlns:a16="http://schemas.microsoft.com/office/drawing/2014/main" id="{D2C357FC-052B-43A7-B66F-892AC6E97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694" y="5754029"/>
            <a:ext cx="3191689" cy="1029432"/>
          </a:xfrm>
          <a:prstGeom prst="rect">
            <a:avLst/>
          </a:prstGeom>
        </p:spPr>
      </p:pic>
      <p:graphicFrame>
        <p:nvGraphicFramePr>
          <p:cNvPr id="9" name="Tabel 9">
            <a:extLst>
              <a:ext uri="{FF2B5EF4-FFF2-40B4-BE49-F238E27FC236}">
                <a16:creationId xmlns:a16="http://schemas.microsoft.com/office/drawing/2014/main" id="{F876992D-9800-4714-9129-EF7FD24BF197}"/>
              </a:ext>
            </a:extLst>
          </p:cNvPr>
          <p:cNvGraphicFramePr>
            <a:graphicFrameLocks noGrp="1"/>
          </p:cNvGraphicFramePr>
          <p:nvPr>
            <p:extLst>
              <p:ext uri="{D42A27DB-BD31-4B8C-83A1-F6EECF244321}">
                <p14:modId xmlns:p14="http://schemas.microsoft.com/office/powerpoint/2010/main" val="1925320315"/>
              </p:ext>
            </p:extLst>
          </p:nvPr>
        </p:nvGraphicFramePr>
        <p:xfrm>
          <a:off x="965200" y="2300972"/>
          <a:ext cx="9893301" cy="3779776"/>
        </p:xfrm>
        <a:graphic>
          <a:graphicData uri="http://schemas.openxmlformats.org/drawingml/2006/table">
            <a:tbl>
              <a:tblPr firstRow="1" bandRow="1">
                <a:tableStyleId>{5C22544A-7EE6-4342-B048-85BDC9FD1C3A}</a:tableStyleId>
              </a:tblPr>
              <a:tblGrid>
                <a:gridCol w="5359400">
                  <a:extLst>
                    <a:ext uri="{9D8B030D-6E8A-4147-A177-3AD203B41FA5}">
                      <a16:colId xmlns:a16="http://schemas.microsoft.com/office/drawing/2014/main" val="3136531695"/>
                    </a:ext>
                  </a:extLst>
                </a:gridCol>
                <a:gridCol w="2190750">
                  <a:extLst>
                    <a:ext uri="{9D8B030D-6E8A-4147-A177-3AD203B41FA5}">
                      <a16:colId xmlns:a16="http://schemas.microsoft.com/office/drawing/2014/main" val="1884776358"/>
                    </a:ext>
                  </a:extLst>
                </a:gridCol>
                <a:gridCol w="2343151">
                  <a:extLst>
                    <a:ext uri="{9D8B030D-6E8A-4147-A177-3AD203B41FA5}">
                      <a16:colId xmlns:a16="http://schemas.microsoft.com/office/drawing/2014/main" val="1870236541"/>
                    </a:ext>
                  </a:extLst>
                </a:gridCol>
              </a:tblGrid>
              <a:tr h="370840">
                <a:tc>
                  <a:txBody>
                    <a:bodyPr/>
                    <a:lstStyle/>
                    <a:p>
                      <a:r>
                        <a:rPr lang="nl-NL" dirty="0"/>
                        <a:t>Stelling</a:t>
                      </a:r>
                    </a:p>
                  </a:txBody>
                  <a:tcPr/>
                </a:tc>
                <a:tc>
                  <a:txBody>
                    <a:bodyPr/>
                    <a:lstStyle/>
                    <a:p>
                      <a:r>
                        <a:rPr lang="nl-NL" dirty="0"/>
                        <a:t> Eens</a:t>
                      </a:r>
                    </a:p>
                  </a:txBody>
                  <a:tcPr/>
                </a:tc>
                <a:tc>
                  <a:txBody>
                    <a:bodyPr/>
                    <a:lstStyle/>
                    <a:p>
                      <a:r>
                        <a:rPr lang="nl-NL" dirty="0"/>
                        <a:t>Oneens</a:t>
                      </a:r>
                    </a:p>
                  </a:txBody>
                  <a:tcPr/>
                </a:tc>
                <a:extLst>
                  <a:ext uri="{0D108BD9-81ED-4DB2-BD59-A6C34878D82A}">
                    <a16:rowId xmlns:a16="http://schemas.microsoft.com/office/drawing/2014/main" val="3752604491"/>
                  </a:ext>
                </a:extLst>
              </a:tr>
              <a:tr h="370840">
                <a:tc>
                  <a:txBody>
                    <a:bodyPr/>
                    <a:lstStyle/>
                    <a:p>
                      <a:r>
                        <a:rPr lang="nl-NL" sz="1400" dirty="0">
                          <a:latin typeface="Source Sans Pro" panose="020B0503030403020204" pitchFamily="34" charset="0"/>
                          <a:ea typeface="Source Sans Pro" panose="020B0503030403020204" pitchFamily="34" charset="0"/>
                        </a:rPr>
                        <a:t>Het bespreken van probleemgedrag van de bewoner werd in een  begin stadium bij de arts aangegeven</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682981020"/>
                  </a:ext>
                </a:extLst>
              </a:tr>
              <a:tr h="370840">
                <a:tc>
                  <a:txBody>
                    <a:bodyPr/>
                    <a:lstStyle/>
                    <a:p>
                      <a:pPr>
                        <a:lnSpc>
                          <a:spcPct val="107000"/>
                        </a:lnSpc>
                        <a:spcAft>
                          <a:spcPts val="800"/>
                        </a:spcAft>
                      </a:pPr>
                      <a:r>
                        <a:rPr lang="nl-NL" sz="1400" dirty="0">
                          <a:effectLst/>
                          <a:latin typeface="Source Sans Pro" panose="020B0503030403020204" pitchFamily="34" charset="0"/>
                          <a:ea typeface="Source Sans Pro" panose="020B0503030403020204" pitchFamily="34" charset="0"/>
                        </a:rPr>
                        <a:t>Vanuit de zorg kwam de vraag aan de arts om met medicatie te beginnen</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594746935"/>
                  </a:ext>
                </a:extLst>
              </a:tr>
              <a:tr h="370840">
                <a:tc>
                  <a:txBody>
                    <a:bodyPr/>
                    <a:lstStyle/>
                    <a:p>
                      <a:pPr>
                        <a:lnSpc>
                          <a:spcPct val="107000"/>
                        </a:lnSpc>
                        <a:spcAft>
                          <a:spcPts val="800"/>
                        </a:spcAft>
                      </a:pPr>
                      <a:r>
                        <a:rPr lang="nl-NL" sz="1400" dirty="0">
                          <a:effectLst/>
                          <a:latin typeface="Source Sans Pro" panose="020B0503030403020204" pitchFamily="34" charset="0"/>
                          <a:ea typeface="Source Sans Pro" panose="020B0503030403020204" pitchFamily="34" charset="0"/>
                        </a:rPr>
                        <a:t>We moesten de arts overtuigen om antipsychotica voor te schrijven</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4154724738"/>
                  </a:ext>
                </a:extLst>
              </a:tr>
              <a:tr h="370840">
                <a:tc>
                  <a:txBody>
                    <a:bodyPr/>
                    <a:lstStyle/>
                    <a:p>
                      <a:pPr>
                        <a:lnSpc>
                          <a:spcPct val="107000"/>
                        </a:lnSpc>
                        <a:spcAft>
                          <a:spcPts val="800"/>
                        </a:spcAft>
                      </a:pPr>
                      <a:r>
                        <a:rPr lang="nl-NL" sz="1400" dirty="0">
                          <a:effectLst/>
                          <a:latin typeface="Source Sans Pro" panose="020B0503030403020204" pitchFamily="34" charset="0"/>
                          <a:ea typeface="Source Sans Pro" panose="020B0503030403020204" pitchFamily="34" charset="0"/>
                        </a:rPr>
                        <a:t>De arts heeft vooraf overlegd met de zorg over het wel of niet voorschrijven van antipsychotica</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767121275"/>
                  </a:ext>
                </a:extLst>
              </a:tr>
              <a:tr h="370840">
                <a:tc>
                  <a:txBody>
                    <a:bodyPr/>
                    <a:lstStyle/>
                    <a:p>
                      <a:pPr>
                        <a:lnSpc>
                          <a:spcPct val="107000"/>
                        </a:lnSpc>
                        <a:spcAft>
                          <a:spcPts val="800"/>
                        </a:spcAft>
                      </a:pPr>
                      <a:r>
                        <a:rPr lang="nl-NL" sz="1400" dirty="0">
                          <a:effectLst/>
                          <a:latin typeface="Source Sans Pro" panose="020B0503030403020204" pitchFamily="34" charset="0"/>
                          <a:ea typeface="Source Sans Pro" panose="020B0503030403020204" pitchFamily="34" charset="0"/>
                        </a:rPr>
                        <a:t>De arts heeft vooraf overlegd met de zorg over het wel of niet voorschrijven van antipsychotica</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469163363"/>
                  </a:ext>
                </a:extLst>
              </a:tr>
              <a:tr h="370840">
                <a:tc>
                  <a:txBody>
                    <a:bodyPr/>
                    <a:lstStyle/>
                    <a:p>
                      <a:pPr>
                        <a:lnSpc>
                          <a:spcPct val="107000"/>
                        </a:lnSpc>
                        <a:spcAft>
                          <a:spcPts val="800"/>
                        </a:spcAft>
                      </a:pPr>
                      <a:r>
                        <a:rPr lang="nl-NL" sz="1400" dirty="0">
                          <a:effectLst/>
                          <a:latin typeface="Source Sans Pro" panose="020B0503030403020204" pitchFamily="34" charset="0"/>
                          <a:ea typeface="Source Sans Pro" panose="020B0503030403020204" pitchFamily="34" charset="0"/>
                        </a:rPr>
                        <a:t>Mijn mening telt en wordt serieus genomen</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727825680"/>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l-NL" sz="1400" dirty="0">
                          <a:effectLst/>
                          <a:latin typeface="Source Sans Pro" panose="020B0503030403020204" pitchFamily="34" charset="0"/>
                          <a:ea typeface="Source Sans Pro" panose="020B0503030403020204" pitchFamily="34" charset="0"/>
                        </a:rPr>
                        <a:t>Bij het besluit om bij een bewoner te stoppen met antipsychotica werd er naar mijn mening gevraagd</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024411279"/>
                  </a:ext>
                </a:extLst>
              </a:tr>
            </a:tbl>
          </a:graphicData>
        </a:graphic>
      </p:graphicFrame>
    </p:spTree>
    <p:extLst>
      <p:ext uri="{BB962C8B-B14F-4D97-AF65-F5344CB8AC3E}">
        <p14:creationId xmlns:p14="http://schemas.microsoft.com/office/powerpoint/2010/main" val="4270640699"/>
      </p:ext>
    </p:extLst>
  </p:cSld>
  <p:clrMapOvr>
    <a:masterClrMapping/>
  </p:clrMapOvr>
  <p:transition spd="slow">
    <p:wipe/>
  </p:transition>
</p:sld>
</file>

<file path=ppt/theme/theme1.xml><?xml version="1.0" encoding="utf-8"?>
<a:theme xmlns:a="http://schemas.openxmlformats.org/drawingml/2006/main" name="Radboudumc">
  <a:themeElements>
    <a:clrScheme name="UKON kleuren">
      <a:dk1>
        <a:srgbClr val="00588A"/>
      </a:dk1>
      <a:lt1>
        <a:srgbClr val="FFFFFF"/>
      </a:lt1>
      <a:dk2>
        <a:srgbClr val="00588A"/>
      </a:dk2>
      <a:lt2>
        <a:srgbClr val="A5CD39"/>
      </a:lt2>
      <a:accent1>
        <a:srgbClr val="00588A"/>
      </a:accent1>
      <a:accent2>
        <a:srgbClr val="7FB4C8"/>
      </a:accent2>
      <a:accent3>
        <a:srgbClr val="A5CD39"/>
      </a:accent3>
      <a:accent4>
        <a:srgbClr val="CBE28A"/>
      </a:accent4>
      <a:accent5>
        <a:srgbClr val="CCCCCC"/>
      </a:accent5>
      <a:accent6>
        <a:srgbClr val="E6E6E6"/>
      </a:accent6>
      <a:hlink>
        <a:srgbClr val="000000"/>
      </a:hlink>
      <a:folHlink>
        <a:srgbClr val="CBE28A"/>
      </a:folHlink>
    </a:clrScheme>
    <a:fontScheme name="UKON - Tahoma">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2ACB762A1CF94F9D6EB98C8DB9365C" ma:contentTypeVersion="15" ma:contentTypeDescription="Een nieuw document maken." ma:contentTypeScope="" ma:versionID="04f9f6071f0913f90971ec207a48b0f1">
  <xsd:schema xmlns:xsd="http://www.w3.org/2001/XMLSchema" xmlns:xs="http://www.w3.org/2001/XMLSchema" xmlns:p="http://schemas.microsoft.com/office/2006/metadata/properties" xmlns:ns3="e613e729-a2ae-47f8-b5e8-996ee744cab6" xmlns:ns4="cb23316b-c94f-4220-8ad6-9869480ee465" targetNamespace="http://schemas.microsoft.com/office/2006/metadata/properties" ma:root="true" ma:fieldsID="c796d713284c3b850e27f7018b22532e" ns3:_="" ns4:_="">
    <xsd:import namespace="e613e729-a2ae-47f8-b5e8-996ee744cab6"/>
    <xsd:import namespace="cb23316b-c94f-4220-8ad6-9869480ee46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13e729-a2ae-47f8-b5e8-996ee744cab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b23316b-c94f-4220-8ad6-9869480ee465"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96173d46-5f7d-49bf-a64d-4dd4f1c458b8"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5AADAE-5CB3-433C-B393-E7142B5715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13e729-a2ae-47f8-b5e8-996ee744cab6"/>
    <ds:schemaRef ds:uri="cb23316b-c94f-4220-8ad6-9869480ee4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5DD7DD-C4CE-4828-8728-5F68DA72FA92}">
  <ds:schemaRefs>
    <ds:schemaRef ds:uri="Microsoft.SharePoint.Taxonomy.ContentTypeSync"/>
  </ds:schemaRefs>
</ds:datastoreItem>
</file>

<file path=customXml/itemProps3.xml><?xml version="1.0" encoding="utf-8"?>
<ds:datastoreItem xmlns:ds="http://schemas.openxmlformats.org/officeDocument/2006/customXml" ds:itemID="{9A5047F7-44CB-4AE9-A3CB-EBD459FDA86F}">
  <ds:schemaRefs>
    <ds:schemaRef ds:uri="http://schemas.microsoft.com/sharepoint/v3/contenttype/forms"/>
  </ds:schemaRefs>
</ds:datastoreItem>
</file>

<file path=customXml/itemProps4.xml><?xml version="1.0" encoding="utf-8"?>
<ds:datastoreItem xmlns:ds="http://schemas.openxmlformats.org/officeDocument/2006/customXml" ds:itemID="{232392F0-B9BC-4171-8C97-FF6AC47E959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613e729-a2ae-47f8-b5e8-996ee744cab6"/>
    <ds:schemaRef ds:uri="cb23316b-c94f-4220-8ad6-9869480ee46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1451</TotalTime>
  <Words>1502</Words>
  <Application>Microsoft Office PowerPoint</Application>
  <PresentationFormat>Breedbeeld</PresentationFormat>
  <Paragraphs>238</Paragraphs>
  <Slides>29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29</vt:i4>
      </vt:variant>
    </vt:vector>
  </HeadingPairs>
  <TitlesOfParts>
    <vt:vector size="34" baseType="lpstr">
      <vt:lpstr>Arial</vt:lpstr>
      <vt:lpstr>Calibri</vt:lpstr>
      <vt:lpstr>Source Sans Pro</vt:lpstr>
      <vt:lpstr>Tahoma</vt:lpstr>
      <vt:lpstr>Radboudumc</vt:lpstr>
      <vt:lpstr>PowerPoint-presentatie</vt:lpstr>
      <vt:lpstr>Inhoud</vt:lpstr>
      <vt:lpstr>Doelen</vt:lpstr>
      <vt:lpstr>Opdracht: denken, delen en uitwisselen</vt:lpstr>
      <vt:lpstr>Wat verstaan we onder onbegrepen gedrag?</vt:lpstr>
      <vt:lpstr>Opdracht: denken, delen en uitwisselen</vt:lpstr>
      <vt:lpstr>Antipsychotica:</vt:lpstr>
      <vt:lpstr>Stelling</vt:lpstr>
      <vt:lpstr>Stelling</vt:lpstr>
      <vt:lpstr>Stelling</vt:lpstr>
      <vt:lpstr>Stelling</vt:lpstr>
      <vt:lpstr>Alternatieve: psychologische en psychosociale interventies</vt:lpstr>
      <vt:lpstr>Afsluitende/verdiepingsopdracht</vt:lpstr>
      <vt:lpstr>PowerPoint-presentatie</vt:lpstr>
      <vt:lpstr>Inhoud</vt:lpstr>
      <vt:lpstr>Doelen</vt:lpstr>
      <vt:lpstr>Voorkennis: de placemat methode</vt:lpstr>
      <vt:lpstr>Indicatie</vt:lpstr>
      <vt:lpstr>Vraag</vt:lpstr>
      <vt:lpstr>Vraag</vt:lpstr>
      <vt:lpstr>Evaluatie</vt:lpstr>
      <vt:lpstr>Wat doet antipsychotica?</vt:lpstr>
      <vt:lpstr>Opdracht</vt:lpstr>
      <vt:lpstr>Vraag</vt:lpstr>
      <vt:lpstr>Vraag</vt:lpstr>
      <vt:lpstr>Duur</vt:lpstr>
      <vt:lpstr>Stelling</vt:lpstr>
      <vt:lpstr>Vraag</vt:lpstr>
      <vt:lpstr>Afsluitend</vt:lpstr>
    </vt:vector>
  </TitlesOfParts>
  <Company>Den Spike Unattendeds 2016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Delier Onbekend maakt…. Verward!</dc:title>
  <dc:creator>Evi Gerrits</dc:creator>
  <cp:lastModifiedBy>Reek, Luuk van den</cp:lastModifiedBy>
  <cp:revision>135</cp:revision>
  <dcterms:created xsi:type="dcterms:W3CDTF">2019-01-28T11:24:23Z</dcterms:created>
  <dcterms:modified xsi:type="dcterms:W3CDTF">2022-06-02T12:00:29Z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0x010100692ACB762A1CF94F9D6EB98C8DB9365C</vt:lpwstr>
  </property>
</Properties>
</file>