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9"/>
  </p:notesMasterIdLst>
  <p:sldIdLst>
    <p:sldId id="536" r:id="rId2"/>
    <p:sldId id="519" r:id="rId3"/>
    <p:sldId id="537" r:id="rId4"/>
    <p:sldId id="544" r:id="rId5"/>
    <p:sldId id="538" r:id="rId6"/>
    <p:sldId id="541" r:id="rId7"/>
    <p:sldId id="539"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3F0F93-CEAB-ACCC-0204-86C90E96E6FF}" name="Plouvier, Annette" initials="PA" userId="S::Annette.Plouvier@radboudumc.nl::0c77872b-3196-4c82-afea-f7f8bcb48bbf" providerId="AD"/>
  <p188:author id="{19DACAE3-B5A6-32EB-1AFA-0BA7D40AFD8E}" name="Hofenk, Dorien" initials="HD" userId="S::Dorien.Hofenk@radboudumc.nl::6ceb0ad8-ed31-4026-95d8-7ae03776d1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tte" initials="A" lastIdx="15" clrIdx="0">
    <p:extLst>
      <p:ext uri="{19B8F6BF-5375-455C-9EA6-DF929625EA0E}">
        <p15:presenceInfo xmlns:p15="http://schemas.microsoft.com/office/powerpoint/2012/main" userId="S::Annette.Plouvier@radboudumc.nl::0c77872b-3196-4c82-afea-f7f8bcb48bbf" providerId="AD"/>
      </p:ext>
    </p:extLst>
  </p:cmAuthor>
  <p:cmAuthor id="2" name="Nijsten, Hanneke" initials="NH" lastIdx="61" clrIdx="1">
    <p:extLst>
      <p:ext uri="{19B8F6BF-5375-455C-9EA6-DF929625EA0E}">
        <p15:presenceInfo xmlns:p15="http://schemas.microsoft.com/office/powerpoint/2012/main" userId="S::Hanneke.Nijsten@radboudumc.nl::bf75171c-96e2-4aae-afe0-b7147acabc10" providerId="AD"/>
      </p:ext>
    </p:extLst>
  </p:cmAuthor>
  <p:cmAuthor id="3" name="Dorien Hofenk" initials="DH" lastIdx="12" clrIdx="2">
    <p:extLst>
      <p:ext uri="{19B8F6BF-5375-455C-9EA6-DF929625EA0E}">
        <p15:presenceInfo xmlns:p15="http://schemas.microsoft.com/office/powerpoint/2012/main" userId="e5a3fba8b7cf9ffb" providerId="Windows Live"/>
      </p:ext>
    </p:extLst>
  </p:cmAuthor>
  <p:cmAuthor id="4" name="Annette Plouvier" initials="AP" lastIdx="28" clrIdx="3">
    <p:extLst>
      <p:ext uri="{19B8F6BF-5375-455C-9EA6-DF929625EA0E}">
        <p15:presenceInfo xmlns:p15="http://schemas.microsoft.com/office/powerpoint/2012/main" userId="Annette Plouv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9"/>
    <a:srgbClr val="00A195"/>
    <a:srgbClr val="FFC015"/>
    <a:srgbClr val="A5CD3B"/>
    <a:srgbClr val="00B3D4"/>
    <a:srgbClr val="00587F"/>
    <a:srgbClr val="F68A36"/>
    <a:srgbClr val="ED2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41" autoAdjust="0"/>
    <p:restoredTop sz="62767" autoAdjust="0"/>
  </p:normalViewPr>
  <p:slideViewPr>
    <p:cSldViewPr snapToGrid="0" snapToObjects="1">
      <p:cViewPr varScale="1">
        <p:scale>
          <a:sx n="62" d="100"/>
          <a:sy n="62" d="100"/>
        </p:scale>
        <p:origin x="91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96" d="100"/>
          <a:sy n="96" d="100"/>
        </p:scale>
        <p:origin x="248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MCFS076\ELGdata$\OZ-Ouderen-Langdurige-Zorg\OLZ-SABA-Onderwijs\M.%20Voortgang_en_resultaten(incl_presentaties)\M2.%20Materialen\Lesmateriaal%20ROC\concept_PP\plaatjes%20aanpassen\Map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MCFS076\ELGdata$\OZ-Ouderen-Langdurige-Zorg\OLZ-SABA-Onderwijs\M.%20Voortgang_en_resultaten(incl_presentaties)\M2.%20Materialen\Lesmateriaal%20ROC\concept_PP\plaatjes%20aanpassen\Map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Verdieping!$B$1</c:f>
              <c:strCache>
                <c:ptCount val="1"/>
                <c:pt idx="0">
                  <c:v>Min</c:v>
                </c:pt>
              </c:strCache>
            </c:strRef>
          </c:tx>
          <c:spPr>
            <a:solidFill>
              <a:schemeClr val="accent1"/>
            </a:solidFill>
            <a:ln>
              <a:noFill/>
            </a:ln>
            <a:effectLst/>
          </c:spPr>
          <c:invertIfNegative val="0"/>
          <c:cat>
            <c:strRef>
              <c:f>Verdieping!$A$2:$A$6</c:f>
              <c:strCache>
                <c:ptCount val="5"/>
                <c:pt idx="0">
                  <c:v>MCI</c:v>
                </c:pt>
                <c:pt idx="1">
                  <c:v>Beginnende ZvA</c:v>
                </c:pt>
                <c:pt idx="2">
                  <c:v>Gevorderde ZvA</c:v>
                </c:pt>
                <c:pt idx="3">
                  <c:v>Vasculaire dementie</c:v>
                </c:pt>
                <c:pt idx="4">
                  <c:v>Lewy Body dementie</c:v>
                </c:pt>
              </c:strCache>
            </c:strRef>
          </c:cat>
          <c:val>
            <c:numRef>
              <c:f>Verdieping!$B$2:$B$6</c:f>
              <c:numCache>
                <c:formatCode>General</c:formatCode>
                <c:ptCount val="5"/>
                <c:pt idx="0">
                  <c:v>10</c:v>
                </c:pt>
                <c:pt idx="1">
                  <c:v>54</c:v>
                </c:pt>
                <c:pt idx="2">
                  <c:v>59</c:v>
                </c:pt>
                <c:pt idx="3">
                  <c:v>43</c:v>
                </c:pt>
                <c:pt idx="4">
                  <c:v>35</c:v>
                </c:pt>
              </c:numCache>
            </c:numRef>
          </c:val>
          <c:extLst>
            <c:ext xmlns:c16="http://schemas.microsoft.com/office/drawing/2014/chart" uri="{C3380CC4-5D6E-409C-BE32-E72D297353CC}">
              <c16:uniqueId val="{00000000-AA5E-4CDB-A727-93DA7A6AC88C}"/>
            </c:ext>
          </c:extLst>
        </c:ser>
        <c:ser>
          <c:idx val="1"/>
          <c:order val="1"/>
          <c:tx>
            <c:strRef>
              <c:f>Verdieping!$C$1</c:f>
              <c:strCache>
                <c:ptCount val="1"/>
                <c:pt idx="0">
                  <c:v>Max</c:v>
                </c:pt>
              </c:strCache>
            </c:strRef>
          </c:tx>
          <c:spPr>
            <a:solidFill>
              <a:schemeClr val="accent2"/>
            </a:solidFill>
            <a:ln>
              <a:noFill/>
            </a:ln>
            <a:effectLst/>
          </c:spPr>
          <c:invertIfNegative val="0"/>
          <c:cat>
            <c:strRef>
              <c:f>Verdieping!$A$2:$A$6</c:f>
              <c:strCache>
                <c:ptCount val="5"/>
                <c:pt idx="0">
                  <c:v>MCI</c:v>
                </c:pt>
                <c:pt idx="1">
                  <c:v>Beginnende ZvA</c:v>
                </c:pt>
                <c:pt idx="2">
                  <c:v>Gevorderde ZvA</c:v>
                </c:pt>
                <c:pt idx="3">
                  <c:v>Vasculaire dementie</c:v>
                </c:pt>
                <c:pt idx="4">
                  <c:v>Lewy Body dementie</c:v>
                </c:pt>
              </c:strCache>
            </c:strRef>
          </c:cat>
          <c:val>
            <c:numRef>
              <c:f>Verdieping!$C$2:$C$6</c:f>
              <c:numCache>
                <c:formatCode>General</c:formatCode>
                <c:ptCount val="5"/>
                <c:pt idx="0">
                  <c:v>45</c:v>
                </c:pt>
                <c:pt idx="3">
                  <c:v>100</c:v>
                </c:pt>
                <c:pt idx="4">
                  <c:v>100</c:v>
                </c:pt>
              </c:numCache>
            </c:numRef>
          </c:val>
          <c:extLst>
            <c:ext xmlns:c16="http://schemas.microsoft.com/office/drawing/2014/chart" uri="{C3380CC4-5D6E-409C-BE32-E72D297353CC}">
              <c16:uniqueId val="{00000001-AA5E-4CDB-A727-93DA7A6AC88C}"/>
            </c:ext>
          </c:extLst>
        </c:ser>
        <c:dLbls>
          <c:showLegendKey val="0"/>
          <c:showVal val="0"/>
          <c:showCatName val="0"/>
          <c:showSerName val="0"/>
          <c:showPercent val="0"/>
          <c:showBubbleSize val="0"/>
        </c:dLbls>
        <c:gapWidth val="219"/>
        <c:overlap val="-27"/>
        <c:axId val="697599672"/>
        <c:axId val="697600032"/>
      </c:barChart>
      <c:catAx>
        <c:axId val="697599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Source Sans Pro" panose="020B0503030403020204" pitchFamily="34" charset="0"/>
                <a:ea typeface="+mn-ea"/>
                <a:cs typeface="+mn-cs"/>
              </a:defRPr>
            </a:pPr>
            <a:endParaRPr lang="nl-NL"/>
          </a:p>
        </c:txPr>
        <c:crossAx val="697600032"/>
        <c:crosses val="autoZero"/>
        <c:auto val="1"/>
        <c:lblAlgn val="ctr"/>
        <c:lblOffset val="100"/>
        <c:noMultiLvlLbl val="0"/>
      </c:catAx>
      <c:valAx>
        <c:axId val="6976000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975996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Source Sans Pro" panose="020B0503030403020204" pitchFamily="34" charset="0"/>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Verdieping!$B$8</c:f>
              <c:strCache>
                <c:ptCount val="1"/>
                <c:pt idx="0">
                  <c:v>Min</c:v>
                </c:pt>
              </c:strCache>
            </c:strRef>
          </c:tx>
          <c:spPr>
            <a:solidFill>
              <a:schemeClr val="accent1"/>
            </a:solidFill>
            <a:ln>
              <a:noFill/>
            </a:ln>
            <a:effectLst/>
          </c:spPr>
          <c:invertIfNegative val="0"/>
          <c:cat>
            <c:strRef>
              <c:f>Verdieping!$A$9:$A$13</c:f>
              <c:strCache>
                <c:ptCount val="5"/>
                <c:pt idx="0">
                  <c:v>Parkinson</c:v>
                </c:pt>
                <c:pt idx="1">
                  <c:v>MS       </c:v>
                </c:pt>
                <c:pt idx="2">
                  <c:v>NAH</c:v>
                </c:pt>
                <c:pt idx="3">
                  <c:v>CVA</c:v>
                </c:pt>
                <c:pt idx="4">
                  <c:v>Korsakov</c:v>
                </c:pt>
              </c:strCache>
            </c:strRef>
          </c:cat>
          <c:val>
            <c:numRef>
              <c:f>Verdieping!$B$9:$B$13</c:f>
              <c:numCache>
                <c:formatCode>General</c:formatCode>
                <c:ptCount val="5"/>
                <c:pt idx="0">
                  <c:v>17</c:v>
                </c:pt>
                <c:pt idx="1">
                  <c:v>20</c:v>
                </c:pt>
                <c:pt idx="2">
                  <c:v>42</c:v>
                </c:pt>
                <c:pt idx="3">
                  <c:v>28</c:v>
                </c:pt>
                <c:pt idx="4">
                  <c:v>49</c:v>
                </c:pt>
              </c:numCache>
            </c:numRef>
          </c:val>
          <c:extLst>
            <c:ext xmlns:c16="http://schemas.microsoft.com/office/drawing/2014/chart" uri="{C3380CC4-5D6E-409C-BE32-E72D297353CC}">
              <c16:uniqueId val="{00000000-F7E8-45ED-A42B-BCA6760F6B14}"/>
            </c:ext>
          </c:extLst>
        </c:ser>
        <c:ser>
          <c:idx val="1"/>
          <c:order val="1"/>
          <c:tx>
            <c:strRef>
              <c:f>Verdieping!$C$8</c:f>
              <c:strCache>
                <c:ptCount val="1"/>
                <c:pt idx="0">
                  <c:v>Max</c:v>
                </c:pt>
              </c:strCache>
            </c:strRef>
          </c:tx>
          <c:spPr>
            <a:solidFill>
              <a:schemeClr val="accent2"/>
            </a:solidFill>
            <a:ln>
              <a:noFill/>
            </a:ln>
            <a:effectLst/>
          </c:spPr>
          <c:invertIfNegative val="0"/>
          <c:cat>
            <c:strRef>
              <c:f>Verdieping!$A$9:$A$13</c:f>
              <c:strCache>
                <c:ptCount val="5"/>
                <c:pt idx="0">
                  <c:v>Parkinson</c:v>
                </c:pt>
                <c:pt idx="1">
                  <c:v>MS       </c:v>
                </c:pt>
                <c:pt idx="2">
                  <c:v>NAH</c:v>
                </c:pt>
                <c:pt idx="3">
                  <c:v>CVA</c:v>
                </c:pt>
                <c:pt idx="4">
                  <c:v>Korsakov</c:v>
                </c:pt>
              </c:strCache>
            </c:strRef>
          </c:cat>
          <c:val>
            <c:numRef>
              <c:f>Verdieping!$C$9:$C$13</c:f>
              <c:numCache>
                <c:formatCode>General</c:formatCode>
                <c:ptCount val="5"/>
                <c:pt idx="0">
                  <c:v>70</c:v>
                </c:pt>
                <c:pt idx="2">
                  <c:v>61</c:v>
                </c:pt>
                <c:pt idx="3">
                  <c:v>35</c:v>
                </c:pt>
              </c:numCache>
            </c:numRef>
          </c:val>
          <c:extLst>
            <c:ext xmlns:c16="http://schemas.microsoft.com/office/drawing/2014/chart" uri="{C3380CC4-5D6E-409C-BE32-E72D297353CC}">
              <c16:uniqueId val="{00000001-F7E8-45ED-A42B-BCA6760F6B14}"/>
            </c:ext>
          </c:extLst>
        </c:ser>
        <c:dLbls>
          <c:showLegendKey val="0"/>
          <c:showVal val="0"/>
          <c:showCatName val="0"/>
          <c:showSerName val="0"/>
          <c:showPercent val="0"/>
          <c:showBubbleSize val="0"/>
        </c:dLbls>
        <c:gapWidth val="219"/>
        <c:overlap val="-27"/>
        <c:axId val="661005072"/>
        <c:axId val="661005432"/>
      </c:barChart>
      <c:catAx>
        <c:axId val="66100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Source Sans Pro" panose="020B0503030403020204" pitchFamily="34" charset="0"/>
                <a:ea typeface="+mn-ea"/>
                <a:cs typeface="+mn-cs"/>
              </a:defRPr>
            </a:pPr>
            <a:endParaRPr lang="nl-NL"/>
          </a:p>
        </c:txPr>
        <c:crossAx val="661005432"/>
        <c:crosses val="autoZero"/>
        <c:auto val="1"/>
        <c:lblAlgn val="ctr"/>
        <c:lblOffset val="100"/>
        <c:noMultiLvlLbl val="0"/>
      </c:catAx>
      <c:valAx>
        <c:axId val="6610054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610050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0.03991</cdr:x>
      <cdr:y>0.58409</cdr:y>
    </cdr:from>
    <cdr:to>
      <cdr:x>0.11883</cdr:x>
      <cdr:y>0.69593</cdr:y>
    </cdr:to>
    <cdr:sp macro="" textlink="">
      <cdr:nvSpPr>
        <cdr:cNvPr id="2" name="Tekstvak 6">
          <a:extLst xmlns:a="http://schemas.openxmlformats.org/drawingml/2006/main">
            <a:ext uri="{FF2B5EF4-FFF2-40B4-BE49-F238E27FC236}">
              <a16:creationId xmlns:a16="http://schemas.microsoft.com/office/drawing/2014/main" id="{391C9B38-41DC-0A23-4184-F59B5B712BCB}"/>
            </a:ext>
          </a:extLst>
        </cdr:cNvPr>
        <cdr:cNvSpPr txBox="1"/>
      </cdr:nvSpPr>
      <cdr:spPr>
        <a:xfrm xmlns:a="http://schemas.openxmlformats.org/drawingml/2006/main">
          <a:off x="333188" y="2247258"/>
          <a:ext cx="658906" cy="430305"/>
        </a:xfrm>
        <a:prstGeom xmlns:a="http://schemas.openxmlformats.org/drawingml/2006/main" prst="rect">
          <a:avLst/>
        </a:prstGeom>
        <a:noFill xmlns:a="http://schemas.openxmlformats.org/drawingml/2006/main"/>
      </cdr:spPr>
      <cdr:txBody>
        <a:bodyPr xmlns:a="http://schemas.openxmlformats.org/drawingml/2006/main" wrap="none" rtlCol="0">
          <a:noAutofit/>
        </a:bodyPr>
        <a:lstStyle xmlns:a="http://schemas.openxmlformats.org/drawingml/2006/main">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lnSpc>
              <a:spcPct val="90000"/>
            </a:lnSpc>
            <a:spcBef>
              <a:spcPts val="1000"/>
            </a:spcBef>
          </a:pPr>
          <a:r>
            <a:rPr lang="nl-NL" sz="2000" dirty="0">
              <a:latin typeface="Source Sans Pro" panose="020B0503030403020204" pitchFamily="34" charset="0"/>
              <a:ea typeface="Source Sans Pro" panose="020B0503030403020204" pitchFamily="34" charset="0"/>
            </a:rPr>
            <a:t>17%</a:t>
          </a:r>
        </a:p>
      </cdr:txBody>
    </cdr:sp>
  </cdr:relSizeAnchor>
  <cdr:relSizeAnchor xmlns:cdr="http://schemas.openxmlformats.org/drawingml/2006/chartDrawing">
    <cdr:from>
      <cdr:x>0.0927</cdr:x>
      <cdr:y>0.04158</cdr:y>
    </cdr:from>
    <cdr:to>
      <cdr:x>0.17163</cdr:x>
      <cdr:y>0.15342</cdr:y>
    </cdr:to>
    <cdr:sp macro="" textlink="">
      <cdr:nvSpPr>
        <cdr:cNvPr id="3" name="Tekstvak 6">
          <a:extLst xmlns:a="http://schemas.openxmlformats.org/drawingml/2006/main">
            <a:ext uri="{FF2B5EF4-FFF2-40B4-BE49-F238E27FC236}">
              <a16:creationId xmlns:a16="http://schemas.microsoft.com/office/drawing/2014/main" id="{C739258B-AC24-096C-3ECA-0559F0FF435C}"/>
            </a:ext>
          </a:extLst>
        </cdr:cNvPr>
        <cdr:cNvSpPr txBox="1"/>
      </cdr:nvSpPr>
      <cdr:spPr>
        <a:xfrm xmlns:a="http://schemas.openxmlformats.org/drawingml/2006/main">
          <a:off x="773953" y="159976"/>
          <a:ext cx="658906" cy="430305"/>
        </a:xfrm>
        <a:prstGeom xmlns:a="http://schemas.openxmlformats.org/drawingml/2006/main" prst="rect">
          <a:avLst/>
        </a:prstGeom>
        <a:noFill xmlns:a="http://schemas.openxmlformats.org/drawingml/2006/main"/>
      </cdr:spPr>
      <cdr:txBody>
        <a:bodyPr xmlns:a="http://schemas.openxmlformats.org/drawingml/2006/main" wrap="non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90000"/>
            </a:lnSpc>
            <a:spcBef>
              <a:spcPts val="1000"/>
            </a:spcBef>
          </a:pPr>
          <a:r>
            <a:rPr lang="nl-NL" sz="2000" dirty="0">
              <a:latin typeface="Source Sans Pro" panose="020B0503030403020204" pitchFamily="34" charset="0"/>
              <a:ea typeface="Source Sans Pro" panose="020B0503030403020204" pitchFamily="34" charset="0"/>
            </a:rPr>
            <a:t>70%</a:t>
          </a:r>
        </a:p>
      </cdr:txBody>
    </cdr:sp>
  </cdr:relSizeAnchor>
  <cdr:relSizeAnchor xmlns:cdr="http://schemas.openxmlformats.org/drawingml/2006/chartDrawing">
    <cdr:from>
      <cdr:x>0.21351</cdr:x>
      <cdr:y>0.55535</cdr:y>
    </cdr:from>
    <cdr:to>
      <cdr:x>0.29243</cdr:x>
      <cdr:y>0.66719</cdr:y>
    </cdr:to>
    <cdr:sp macro="" textlink="">
      <cdr:nvSpPr>
        <cdr:cNvPr id="4" name="Tekstvak 6">
          <a:extLst xmlns:a="http://schemas.openxmlformats.org/drawingml/2006/main">
            <a:ext uri="{FF2B5EF4-FFF2-40B4-BE49-F238E27FC236}">
              <a16:creationId xmlns:a16="http://schemas.microsoft.com/office/drawing/2014/main" id="{C739258B-AC24-096C-3ECA-0559F0FF435C}"/>
            </a:ext>
          </a:extLst>
        </cdr:cNvPr>
        <cdr:cNvSpPr txBox="1"/>
      </cdr:nvSpPr>
      <cdr:spPr>
        <a:xfrm xmlns:a="http://schemas.openxmlformats.org/drawingml/2006/main">
          <a:off x="1782482" y="2136693"/>
          <a:ext cx="658906" cy="430305"/>
        </a:xfrm>
        <a:prstGeom xmlns:a="http://schemas.openxmlformats.org/drawingml/2006/main" prst="rect">
          <a:avLst/>
        </a:prstGeom>
        <a:noFill xmlns:a="http://schemas.openxmlformats.org/drawingml/2006/main"/>
      </cdr:spPr>
      <cdr:txBody>
        <a:bodyPr xmlns:a="http://schemas.openxmlformats.org/drawingml/2006/main" wrap="non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90000"/>
            </a:lnSpc>
            <a:spcBef>
              <a:spcPts val="1000"/>
            </a:spcBef>
          </a:pPr>
          <a:r>
            <a:rPr lang="nl-NL" sz="2000" dirty="0">
              <a:latin typeface="Source Sans Pro" panose="020B0503030403020204" pitchFamily="34" charset="0"/>
              <a:ea typeface="Source Sans Pro" panose="020B0503030403020204" pitchFamily="34" charset="0"/>
            </a:rPr>
            <a:t>20%</a:t>
          </a:r>
        </a:p>
      </cdr:txBody>
    </cdr:sp>
  </cdr:relSizeAnchor>
  <cdr:relSizeAnchor xmlns:cdr="http://schemas.openxmlformats.org/drawingml/2006/chartDrawing">
    <cdr:from>
      <cdr:x>0.5598</cdr:x>
      <cdr:y>0.47177</cdr:y>
    </cdr:from>
    <cdr:to>
      <cdr:x>0.63873</cdr:x>
      <cdr:y>0.58362</cdr:y>
    </cdr:to>
    <cdr:sp macro="" textlink="">
      <cdr:nvSpPr>
        <cdr:cNvPr id="5" name="Tekstvak 6">
          <a:extLst xmlns:a="http://schemas.openxmlformats.org/drawingml/2006/main">
            <a:ext uri="{FF2B5EF4-FFF2-40B4-BE49-F238E27FC236}">
              <a16:creationId xmlns:a16="http://schemas.microsoft.com/office/drawing/2014/main" id="{C739258B-AC24-096C-3ECA-0559F0FF435C}"/>
            </a:ext>
          </a:extLst>
        </cdr:cNvPr>
        <cdr:cNvSpPr txBox="1"/>
      </cdr:nvSpPr>
      <cdr:spPr>
        <a:xfrm xmlns:a="http://schemas.openxmlformats.org/drawingml/2006/main">
          <a:off x="4673600" y="1815129"/>
          <a:ext cx="658906" cy="430305"/>
        </a:xfrm>
        <a:prstGeom xmlns:a="http://schemas.openxmlformats.org/drawingml/2006/main" prst="rect">
          <a:avLst/>
        </a:prstGeom>
        <a:noFill xmlns:a="http://schemas.openxmlformats.org/drawingml/2006/main"/>
      </cdr:spPr>
      <cdr:txBody>
        <a:bodyPr xmlns:a="http://schemas.openxmlformats.org/drawingml/2006/main" wrap="non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90000"/>
            </a:lnSpc>
            <a:spcBef>
              <a:spcPts val="1000"/>
            </a:spcBef>
          </a:pPr>
          <a:r>
            <a:rPr lang="nl-NL" sz="2000" dirty="0">
              <a:latin typeface="Source Sans Pro" panose="020B0503030403020204" pitchFamily="34" charset="0"/>
              <a:ea typeface="Source Sans Pro" panose="020B0503030403020204" pitchFamily="34" charset="0"/>
            </a:rPr>
            <a:t>28%</a:t>
          </a:r>
        </a:p>
      </cdr:txBody>
    </cdr:sp>
  </cdr:relSizeAnchor>
  <cdr:relSizeAnchor xmlns:cdr="http://schemas.openxmlformats.org/drawingml/2006/chartDrawing">
    <cdr:from>
      <cdr:x>0.61384</cdr:x>
      <cdr:y>0.40886</cdr:y>
    </cdr:from>
    <cdr:to>
      <cdr:x>0.69276</cdr:x>
      <cdr:y>0.5207</cdr:y>
    </cdr:to>
    <cdr:sp macro="" textlink="">
      <cdr:nvSpPr>
        <cdr:cNvPr id="6" name="Tekstvak 6">
          <a:extLst xmlns:a="http://schemas.openxmlformats.org/drawingml/2006/main">
            <a:ext uri="{FF2B5EF4-FFF2-40B4-BE49-F238E27FC236}">
              <a16:creationId xmlns:a16="http://schemas.microsoft.com/office/drawing/2014/main" id="{C739258B-AC24-096C-3ECA-0559F0FF435C}"/>
            </a:ext>
          </a:extLst>
        </cdr:cNvPr>
        <cdr:cNvSpPr txBox="1"/>
      </cdr:nvSpPr>
      <cdr:spPr>
        <a:xfrm xmlns:a="http://schemas.openxmlformats.org/drawingml/2006/main">
          <a:off x="5124730" y="1573083"/>
          <a:ext cx="658906" cy="430305"/>
        </a:xfrm>
        <a:prstGeom xmlns:a="http://schemas.openxmlformats.org/drawingml/2006/main" prst="rect">
          <a:avLst/>
        </a:prstGeom>
        <a:noFill xmlns:a="http://schemas.openxmlformats.org/drawingml/2006/main"/>
      </cdr:spPr>
      <cdr:txBody>
        <a:bodyPr xmlns:a="http://schemas.openxmlformats.org/drawingml/2006/main" wrap="non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90000"/>
            </a:lnSpc>
            <a:spcBef>
              <a:spcPts val="1000"/>
            </a:spcBef>
          </a:pPr>
          <a:r>
            <a:rPr lang="nl-NL" sz="2000" dirty="0">
              <a:latin typeface="Source Sans Pro" panose="020B0503030403020204" pitchFamily="34" charset="0"/>
              <a:ea typeface="Source Sans Pro" panose="020B0503030403020204" pitchFamily="34" charset="0"/>
            </a:rPr>
            <a:t>35%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C5229-AF1E-754F-9330-288F0398EA89}" type="datetimeFigureOut">
              <a:rPr lang="nl-NL" smtClean="0"/>
              <a:t>22-5-2024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8883B-0822-CA42-BF99-57531F389CD2}" type="slidenum">
              <a:rPr lang="nl-NL" smtClean="0"/>
              <a:t>‹nr.›</a:t>
            </a:fld>
            <a:endParaRPr lang="nl-NL"/>
          </a:p>
        </p:txBody>
      </p:sp>
    </p:spTree>
    <p:extLst>
      <p:ext uri="{BB962C8B-B14F-4D97-AF65-F5344CB8AC3E}">
        <p14:creationId xmlns:p14="http://schemas.microsoft.com/office/powerpoint/2010/main" val="417774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konnetwerk.nl/tools/saba/"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ukonnetwerk/tools/saba-thui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SABA Onderwijs.</a:t>
            </a:r>
          </a:p>
          <a:p>
            <a:r>
              <a:rPr lang="nl-NL" dirty="0"/>
              <a:t>Samen in Actie Bij Apathie</a:t>
            </a:r>
            <a:r>
              <a:rPr lang="nl-NL"/>
              <a:t>, verdieping.</a:t>
            </a:r>
          </a:p>
        </p:txBody>
      </p:sp>
      <p:sp>
        <p:nvSpPr>
          <p:cNvPr id="4" name="Tijdelijke aanduiding voor dianummer 3"/>
          <p:cNvSpPr>
            <a:spLocks noGrp="1"/>
          </p:cNvSpPr>
          <p:nvPr>
            <p:ph type="sldNum" sz="quarter" idx="5"/>
          </p:nvPr>
        </p:nvSpPr>
        <p:spPr/>
        <p:txBody>
          <a:bodyPr/>
          <a:lstStyle/>
          <a:p>
            <a:fld id="{E738883B-0822-CA42-BF99-57531F389CD2}" type="slidenum">
              <a:rPr lang="nl-NL" smtClean="0"/>
              <a:t>1</a:t>
            </a:fld>
            <a:endParaRPr lang="nl-NL"/>
          </a:p>
        </p:txBody>
      </p:sp>
    </p:spTree>
    <p:extLst>
      <p:ext uri="{BB962C8B-B14F-4D97-AF65-F5344CB8AC3E}">
        <p14:creationId xmlns:p14="http://schemas.microsoft.com/office/powerpoint/2010/main" val="29579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Wil je meer weten over veranderingen in de hersenen bij apathie?</a:t>
            </a:r>
            <a:endParaRPr lang="nl-NL" sz="1800" dirty="0">
              <a:effectLst/>
              <a:latin typeface="Times New Roman" panose="02020603050405020304" pitchFamily="18" charset="0"/>
              <a:ea typeface="Times New Roman" panose="02020603050405020304" pitchFamily="18" charset="0"/>
            </a:endParaRPr>
          </a:p>
          <a:p>
            <a:r>
              <a:rPr lang="nl-NL"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Bekijk dan een mini-college van Hanneke Nijsten, klinisch neuropsycholoog en onderzoeker op het gebied van apathie en dementie. </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738883B-0822-CA42-BF99-57531F389CD2}" type="slidenum">
              <a:rPr lang="nl-NL" smtClean="0"/>
              <a:t>2</a:t>
            </a:fld>
            <a:endParaRPr lang="nl-NL"/>
          </a:p>
        </p:txBody>
      </p:sp>
    </p:spTree>
    <p:extLst>
      <p:ext uri="{BB962C8B-B14F-4D97-AF65-F5344CB8AC3E}">
        <p14:creationId xmlns:p14="http://schemas.microsoft.com/office/powerpoint/2010/main" val="316580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Prevalentie apathie totaal (thuis en verpleeghuis)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Deze dia en de dia hierna geven voor de verschillende neurocognitieve stoornissen weer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hoeveel procent van de mensen thuis én in het verpleeghuis apathie krijgt. Het blauwe staafje geeft aan dat gemiddeld 54% van alle mensen met dementie thuis en in het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verpleeghuiseen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beginnende vorm van de ziekte van alzheimer.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De percentages komen uit artikelen waarin veel studies verzameld zijn. Soms lopen de percentages in de verschillende studies erg uiteen. Dit zie je ook terug in de staafdiagrammen. Soms is het verschil te verklaren doordat de ene studie onderzoek deed in de thuissituatie en de andere studie in een verpleeghuis. Maar soms is er ook geen duidelijke verklaring voor de verschillen.</a:t>
            </a:r>
          </a:p>
          <a:p>
            <a:endParaRPr lang="nl-NL" dirty="0"/>
          </a:p>
        </p:txBody>
      </p:sp>
      <p:sp>
        <p:nvSpPr>
          <p:cNvPr id="4" name="Tijdelijke aanduiding voor dianummer 3"/>
          <p:cNvSpPr>
            <a:spLocks noGrp="1"/>
          </p:cNvSpPr>
          <p:nvPr>
            <p:ph type="sldNum" sz="quarter" idx="5"/>
          </p:nvPr>
        </p:nvSpPr>
        <p:spPr/>
        <p:txBody>
          <a:bodyPr/>
          <a:lstStyle/>
          <a:p>
            <a:fld id="{E738883B-0822-CA42-BF99-57531F389CD2}" type="slidenum">
              <a:rPr lang="nl-NL" smtClean="0"/>
              <a:t>3</a:t>
            </a:fld>
            <a:endParaRPr lang="nl-NL"/>
          </a:p>
        </p:txBody>
      </p:sp>
    </p:spTree>
    <p:extLst>
      <p:ext uri="{BB962C8B-B14F-4D97-AF65-F5344CB8AC3E}">
        <p14:creationId xmlns:p14="http://schemas.microsoft.com/office/powerpoint/2010/main" val="12646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Prevalentie apathie totaal (thuis en verpleeghuis)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E738883B-0822-CA42-BF99-57531F389CD2}" type="slidenum">
              <a:rPr lang="nl-NL" smtClean="0"/>
              <a:t>4</a:t>
            </a:fld>
            <a:endParaRPr lang="nl-NL"/>
          </a:p>
        </p:txBody>
      </p:sp>
    </p:spTree>
    <p:extLst>
      <p:ext uri="{BB962C8B-B14F-4D97-AF65-F5344CB8AC3E}">
        <p14:creationId xmlns:p14="http://schemas.microsoft.com/office/powerpoint/2010/main" val="110355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Neuropsychiatric Inventory – depressie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Het verschil tussen depressie en apathie is soms moeilijk te maken. In het Theorie-deel van deze les zijn we hier al kort op in gegaan. Om goed te onderzoeken of er sprake is van een depressie of apathie kunnen de vragen op deze én de volgende dia helpen.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vragen komen uit de Neuropsychiatric Inventory, De NPI. Dit is een vragenlijst waarmee je een beeld krijgt van eventueel aanwezige psychopathologische verschijnselen bij patiënten met hersenletsel zoals dementie. </a:t>
            </a:r>
          </a:p>
          <a:p>
            <a:endParaRPr lang="nl-NL" dirty="0"/>
          </a:p>
        </p:txBody>
      </p:sp>
      <p:sp>
        <p:nvSpPr>
          <p:cNvPr id="4" name="Tijdelijke aanduiding voor dianummer 3"/>
          <p:cNvSpPr>
            <a:spLocks noGrp="1"/>
          </p:cNvSpPr>
          <p:nvPr>
            <p:ph type="sldNum" sz="quarter" idx="5"/>
          </p:nvPr>
        </p:nvSpPr>
        <p:spPr/>
        <p:txBody>
          <a:bodyPr/>
          <a:lstStyle/>
          <a:p>
            <a:fld id="{E738883B-0822-CA42-BF99-57531F389CD2}" type="slidenum">
              <a:rPr lang="nl-NL" smtClean="0"/>
              <a:t>5</a:t>
            </a:fld>
            <a:endParaRPr lang="nl-NL"/>
          </a:p>
        </p:txBody>
      </p:sp>
    </p:spTree>
    <p:extLst>
      <p:ext uri="{BB962C8B-B14F-4D97-AF65-F5344CB8AC3E}">
        <p14:creationId xmlns:p14="http://schemas.microsoft.com/office/powerpoint/2010/main" val="136973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Deze vragen kun je gebruiken als hulpmiddel. Een casemanager, arts of psycholoog kan de diagnose apathie bij dementie vaststellen. Jij bent onmisbaar in het opmerken van apathie bij de zorgvrager, het rapporteren en het bespreken. </a:t>
            </a:r>
            <a:endParaRPr lang="nl-NL" dirty="0"/>
          </a:p>
        </p:txBody>
      </p:sp>
      <p:sp>
        <p:nvSpPr>
          <p:cNvPr id="4" name="Tijdelijke aanduiding voor dianummer 3"/>
          <p:cNvSpPr>
            <a:spLocks noGrp="1"/>
          </p:cNvSpPr>
          <p:nvPr>
            <p:ph type="sldNum" sz="quarter" idx="5"/>
          </p:nvPr>
        </p:nvSpPr>
        <p:spPr/>
        <p:txBody>
          <a:bodyPr/>
          <a:lstStyle/>
          <a:p>
            <a:fld id="{E738883B-0822-CA42-BF99-57531F389CD2}" type="slidenum">
              <a:rPr lang="nl-NL" smtClean="0"/>
              <a:t>6</a:t>
            </a:fld>
            <a:endParaRPr lang="nl-NL"/>
          </a:p>
        </p:txBody>
      </p:sp>
    </p:spTree>
    <p:extLst>
      <p:ext uri="{BB962C8B-B14F-4D97-AF65-F5344CB8AC3E}">
        <p14:creationId xmlns:p14="http://schemas.microsoft.com/office/powerpoint/2010/main" val="344895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Je bent nu aan het einde gekomen van deze les over apathie. Kijk voor meer informatie ook eens op </a:t>
            </a:r>
            <a:r>
              <a:rPr lang="nl-NL"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Samen in Actie bij Apathie (ukonnetwerk.nl)</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nl-NL"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www.ukonnetwerk/tools/saba-thuis</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of op een van de andere sites: www.alzheimernederland.nl of www.zorgvoorbeter.nl </a:t>
            </a:r>
          </a:p>
          <a:p>
            <a:endParaRPr lang="nl-NL" dirty="0"/>
          </a:p>
        </p:txBody>
      </p:sp>
      <p:sp>
        <p:nvSpPr>
          <p:cNvPr id="4" name="Tijdelijke aanduiding voor dianummer 3"/>
          <p:cNvSpPr>
            <a:spLocks noGrp="1"/>
          </p:cNvSpPr>
          <p:nvPr>
            <p:ph type="sldNum" sz="quarter" idx="5"/>
          </p:nvPr>
        </p:nvSpPr>
        <p:spPr/>
        <p:txBody>
          <a:bodyPr/>
          <a:lstStyle/>
          <a:p>
            <a:fld id="{E738883B-0822-CA42-BF99-57531F389CD2}" type="slidenum">
              <a:rPr lang="nl-NL" smtClean="0"/>
              <a:t>7</a:t>
            </a:fld>
            <a:endParaRPr lang="nl-NL"/>
          </a:p>
        </p:txBody>
      </p:sp>
    </p:spTree>
    <p:extLst>
      <p:ext uri="{BB962C8B-B14F-4D97-AF65-F5344CB8AC3E}">
        <p14:creationId xmlns:p14="http://schemas.microsoft.com/office/powerpoint/2010/main" val="334004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r>
              <a:rPr lang="nl-NL" dirty="0"/>
              <a:t>&lt;datum&gt;</a:t>
            </a:r>
          </a:p>
        </p:txBody>
      </p:sp>
      <p:sp>
        <p:nvSpPr>
          <p:cNvPr id="6" name="Tijdelijke aanduiding voor voettekst 5"/>
          <p:cNvSpPr>
            <a:spLocks noGrp="1"/>
          </p:cNvSpPr>
          <p:nvPr>
            <p:ph type="ftr" sz="quarter" idx="11"/>
          </p:nvPr>
        </p:nvSpPr>
        <p:spPr/>
        <p:txBody>
          <a:bodyPr/>
          <a:lstStyle/>
          <a:p>
            <a:r>
              <a:rPr lang="nl-NL" dirty="0"/>
              <a:t>&lt;Titel van de presentatie&gt;</a:t>
            </a:r>
          </a:p>
        </p:txBody>
      </p:sp>
      <p:sp>
        <p:nvSpPr>
          <p:cNvPr id="11" name="Tijdelijke aanduiding voor tekst 10"/>
          <p:cNvSpPr>
            <a:spLocks noGrp="1"/>
          </p:cNvSpPr>
          <p:nvPr>
            <p:ph type="body" sz="quarter" idx="14"/>
          </p:nvPr>
        </p:nvSpPr>
        <p:spPr>
          <a:xfrm>
            <a:off x="696384" y="1652400"/>
            <a:ext cx="5385600" cy="412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6196800" y="1652400"/>
            <a:ext cx="5299867" cy="4125600"/>
          </a:xfrm>
        </p:spPr>
        <p:txBody>
          <a:bodyPr/>
          <a:lstStyle>
            <a:lvl1pPr marL="0" indent="0">
              <a:buNone/>
              <a:defRPr/>
            </a:lvl1pPr>
          </a:lstStyle>
          <a:p>
            <a:r>
              <a:rPr lang="nl-NL" dirty="0"/>
              <a:t>Klik op het pictogram als u een afbeelding wilt toevoegen</a:t>
            </a:r>
          </a:p>
        </p:txBody>
      </p:sp>
      <p:sp>
        <p:nvSpPr>
          <p:cNvPr id="10"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89124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lvl1pPr>
              <a:buClr>
                <a:schemeClr val="accent1"/>
              </a:buClr>
              <a:defRPr/>
            </a:lvl1pPr>
            <a:lvl2pPr marL="685800" indent="-228600">
              <a:buClr>
                <a:schemeClr val="accent1"/>
              </a:buClr>
              <a:buFont typeface="Systeemlettertype"/>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Systeemlettertype"/>
              <a:buChar char="–"/>
              <a:defRPr/>
            </a:lvl4pPr>
            <a:lvl5pPr marL="2057400" indent="-228600">
              <a:buClr>
                <a:schemeClr val="accent1"/>
              </a:buClr>
              <a:buFont typeface="Systeemlettertype"/>
              <a:buChar cha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D50E7C93-60E8-8648-8DE9-FA3C271682D0}" type="datetimeFigureOut">
              <a:rPr lang="nl-NL" smtClean="0"/>
              <a:t>22-5-2024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D1B430-5217-004E-9578-39CC94448185}" type="slidenum">
              <a:rPr lang="nl-NL" smtClean="0"/>
              <a:t>‹nr.›</a:t>
            </a:fld>
            <a:endParaRPr lang="nl-NL"/>
          </a:p>
        </p:txBody>
      </p:sp>
      <p:cxnSp>
        <p:nvCxnSpPr>
          <p:cNvPr id="8" name="Rechte verbindingslijn 7">
            <a:extLst>
              <a:ext uri="{FF2B5EF4-FFF2-40B4-BE49-F238E27FC236}">
                <a16:creationId xmlns:a16="http://schemas.microsoft.com/office/drawing/2014/main" id="{DEC08AA8-F236-6F41-BD3F-5E456AB742AF}"/>
              </a:ext>
            </a:extLst>
          </p:cNvPr>
          <p:cNvCxnSpPr>
            <a:cxnSpLocks/>
          </p:cNvCxnSpPr>
          <p:nvPr userDrawn="1"/>
        </p:nvCxnSpPr>
        <p:spPr>
          <a:xfrm>
            <a:off x="838200" y="6302827"/>
            <a:ext cx="10515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D6CC6A0-ADF7-2144-8A97-B2225BFE45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1878" y="6414782"/>
            <a:ext cx="1221922" cy="246734"/>
          </a:xfrm>
          <a:prstGeom prst="rect">
            <a:avLst/>
          </a:prstGeom>
        </p:spPr>
      </p:pic>
    </p:spTree>
    <p:extLst>
      <p:ext uri="{BB962C8B-B14F-4D97-AF65-F5344CB8AC3E}">
        <p14:creationId xmlns:p14="http://schemas.microsoft.com/office/powerpoint/2010/main" val="271413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D50E7C93-60E8-8648-8DE9-FA3C271682D0}" type="datetimeFigureOut">
              <a:rPr lang="nl-NL" smtClean="0"/>
              <a:t>22-5-2024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D1B430-5217-004E-9578-39CC94448185}" type="slidenum">
              <a:rPr lang="nl-NL" smtClean="0"/>
              <a:t>‹nr.›</a:t>
            </a:fld>
            <a:endParaRPr lang="nl-NL"/>
          </a:p>
        </p:txBody>
      </p:sp>
      <p:cxnSp>
        <p:nvCxnSpPr>
          <p:cNvPr id="8" name="Rechte verbindingslijn 7">
            <a:extLst>
              <a:ext uri="{FF2B5EF4-FFF2-40B4-BE49-F238E27FC236}">
                <a16:creationId xmlns:a16="http://schemas.microsoft.com/office/drawing/2014/main" id="{DEC08AA8-F236-6F41-BD3F-5E456AB742AF}"/>
              </a:ext>
            </a:extLst>
          </p:cNvPr>
          <p:cNvCxnSpPr>
            <a:cxnSpLocks/>
          </p:cNvCxnSpPr>
          <p:nvPr userDrawn="1"/>
        </p:nvCxnSpPr>
        <p:spPr>
          <a:xfrm>
            <a:off x="838200" y="6302827"/>
            <a:ext cx="105156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D6CC6A0-ADF7-2144-8A97-B2225BFE45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1878" y="6414782"/>
            <a:ext cx="1221922" cy="246734"/>
          </a:xfrm>
          <a:prstGeom prst="rect">
            <a:avLst/>
          </a:prstGeom>
        </p:spPr>
      </p:pic>
      <p:sp>
        <p:nvSpPr>
          <p:cNvPr id="7" name="Tekstvak 6">
            <a:extLst>
              <a:ext uri="{FF2B5EF4-FFF2-40B4-BE49-F238E27FC236}">
                <a16:creationId xmlns:a16="http://schemas.microsoft.com/office/drawing/2014/main" id="{8EFC79E0-B182-1D4D-9D48-80713D7A1188}"/>
              </a:ext>
            </a:extLst>
          </p:cNvPr>
          <p:cNvSpPr txBox="1"/>
          <p:nvPr userDrawn="1"/>
        </p:nvSpPr>
        <p:spPr>
          <a:xfrm>
            <a:off x="8311978" y="6886832"/>
            <a:ext cx="0" cy="0"/>
          </a:xfrm>
          <a:prstGeom prst="rect">
            <a:avLst/>
          </a:prstGeom>
          <a:noFill/>
        </p:spPr>
        <p:txBody>
          <a:bodyPr wrap="none" rtlCol="0">
            <a:noAutofit/>
          </a:bodyPr>
          <a:lstStyle/>
          <a:p>
            <a:pPr algn="l">
              <a:lnSpc>
                <a:spcPct val="90000"/>
              </a:lnSpc>
              <a:spcBef>
                <a:spcPts val="1000"/>
              </a:spcBef>
            </a:pPr>
            <a:endParaRPr lang="nl-NL" sz="2400" dirty="0">
              <a:latin typeface="Source Sans Pro" panose="020B0503030403020204" pitchFamily="34" charset="0"/>
              <a:ea typeface="Source Sans Pro" panose="020B0503030403020204" pitchFamily="34" charset="0"/>
            </a:endParaRPr>
          </a:p>
        </p:txBody>
      </p:sp>
      <p:sp>
        <p:nvSpPr>
          <p:cNvPr id="11" name="Tijdelijke aanduiding voor afbeelding 2">
            <a:extLst>
              <a:ext uri="{FF2B5EF4-FFF2-40B4-BE49-F238E27FC236}">
                <a16:creationId xmlns:a16="http://schemas.microsoft.com/office/drawing/2014/main" id="{FFF251F1-5D4F-2C44-87E4-D70DA98A4BF5}"/>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13346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F4FF"/>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l-NL" dirty="0"/>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713495" y="6356350"/>
            <a:ext cx="810985" cy="365125"/>
          </a:xfrm>
          <a:prstGeom prst="rect">
            <a:avLst/>
          </a:prstGeom>
        </p:spPr>
        <p:txBody>
          <a:bodyPr vert="horz" lIns="91440" tIns="45720" rIns="91440" bIns="45720" rtlCol="0" anchor="ctr"/>
          <a:lstStyle>
            <a:lvl1pPr algn="l">
              <a:defRPr sz="1000" b="0" i="0">
                <a:solidFill>
                  <a:schemeClr val="tx1"/>
                </a:solidFill>
                <a:latin typeface="Calibri" panose="020F0502020204030204" pitchFamily="34" charset="0"/>
                <a:ea typeface="Calibri" panose="020F0502020204030204" pitchFamily="34" charset="0"/>
              </a:defRPr>
            </a:lvl1pPr>
          </a:lstStyle>
          <a:p>
            <a:fld id="{D50E7C93-60E8-8648-8DE9-FA3C271682D0}" type="datetimeFigureOut">
              <a:rPr lang="nl-NL" smtClean="0"/>
              <a:pPr/>
              <a:t>22-5-2024</a:t>
            </a:fld>
            <a:endParaRPr lang="nl-NL" dirty="0"/>
          </a:p>
        </p:txBody>
      </p:sp>
      <p:sp>
        <p:nvSpPr>
          <p:cNvPr id="5" name="Tijdelijke aanduiding voor voettekst 4"/>
          <p:cNvSpPr>
            <a:spLocks noGrp="1"/>
          </p:cNvSpPr>
          <p:nvPr>
            <p:ph type="ftr" sz="quarter" idx="3"/>
          </p:nvPr>
        </p:nvSpPr>
        <p:spPr>
          <a:xfrm>
            <a:off x="838200" y="6356350"/>
            <a:ext cx="5323114" cy="365125"/>
          </a:xfrm>
          <a:prstGeom prst="rect">
            <a:avLst/>
          </a:prstGeom>
        </p:spPr>
        <p:txBody>
          <a:bodyPr vert="horz" lIns="91440" tIns="45720" rIns="91440" bIns="45720" rtlCol="0" anchor="ctr"/>
          <a:lstStyle>
            <a:lvl1pPr algn="l">
              <a:defRPr sz="1000" b="0" i="0">
                <a:solidFill>
                  <a:schemeClr val="tx1"/>
                </a:solidFill>
                <a:latin typeface="Calibri" panose="020F0502020204030204" pitchFamily="34" charset="0"/>
                <a:ea typeface="Calibri" panose="020F0502020204030204" pitchFamily="34" charset="0"/>
              </a:defRPr>
            </a:lvl1pPr>
          </a:lstStyle>
          <a:p>
            <a:endParaRPr lang="nl-NL" dirty="0"/>
          </a:p>
        </p:txBody>
      </p:sp>
      <p:sp>
        <p:nvSpPr>
          <p:cNvPr id="6" name="Tijdelijke aanduiding voor dianummer 5"/>
          <p:cNvSpPr>
            <a:spLocks noGrp="1"/>
          </p:cNvSpPr>
          <p:nvPr>
            <p:ph type="sldNum" sz="quarter" idx="4"/>
          </p:nvPr>
        </p:nvSpPr>
        <p:spPr>
          <a:xfrm>
            <a:off x="7935416" y="6356350"/>
            <a:ext cx="810985" cy="365125"/>
          </a:xfrm>
          <a:prstGeom prst="rect">
            <a:avLst/>
          </a:prstGeom>
        </p:spPr>
        <p:txBody>
          <a:bodyPr vert="horz" lIns="91440" tIns="45720" rIns="91440" bIns="45720" rtlCol="0" anchor="ctr"/>
          <a:lstStyle>
            <a:lvl1pPr algn="r">
              <a:defRPr sz="1200" b="0" i="0">
                <a:solidFill>
                  <a:schemeClr val="tx1"/>
                </a:solidFill>
                <a:latin typeface="Calibri" panose="020F0502020204030204" pitchFamily="34" charset="0"/>
                <a:ea typeface="Calibri" panose="020F0502020204030204" pitchFamily="34" charset="0"/>
              </a:defRPr>
            </a:lvl1pPr>
          </a:lstStyle>
          <a:p>
            <a:fld id="{3DD1B430-5217-004E-9578-39CC94448185}" type="slidenum">
              <a:rPr lang="nl-NL" smtClean="0"/>
              <a:pPr/>
              <a:t>‹nr.›</a:t>
            </a:fld>
            <a:endParaRPr lang="nl-NL" dirty="0"/>
          </a:p>
        </p:txBody>
      </p:sp>
    </p:spTree>
    <p:extLst>
      <p:ext uri="{BB962C8B-B14F-4D97-AF65-F5344CB8AC3E}">
        <p14:creationId xmlns:p14="http://schemas.microsoft.com/office/powerpoint/2010/main" val="786426117"/>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accent1"/>
          </a:solidFill>
          <a:latin typeface="Calibri" panose="020F0502020204030204" pitchFamily="34" charset="0"/>
          <a:ea typeface="Calibri" panose="020F0502020204030204" pitchFamily="34" charset="0"/>
          <a:cs typeface="+mj-cs"/>
        </a:defRPr>
      </a:lvl1pPr>
    </p:titleStyle>
    <p:bodyStyle>
      <a:lvl1pPr marL="228600" indent="-228600" algn="l" defTabSz="914400" rtl="0" eaLnBrk="1" latinLnBrk="0" hangingPunct="1">
        <a:lnSpc>
          <a:spcPct val="100000"/>
        </a:lnSpc>
        <a:spcBef>
          <a:spcPts val="800"/>
        </a:spcBef>
        <a:buFont typeface="Arial"/>
        <a:buChar char="•"/>
        <a:defRPr sz="2400" b="0" i="0" kern="1200">
          <a:solidFill>
            <a:schemeClr val="accent1"/>
          </a:solidFill>
          <a:latin typeface="Calibri" panose="020F0502020204030204" pitchFamily="34" charset="0"/>
          <a:ea typeface="Calibri" panose="020F0502020204030204" pitchFamily="34" charset="0"/>
          <a:cs typeface="+mn-cs"/>
        </a:defRPr>
      </a:lvl1pPr>
      <a:lvl2pPr marL="685800" indent="-228600" algn="l" defTabSz="914400" rtl="0" eaLnBrk="1" latinLnBrk="0" hangingPunct="1">
        <a:lnSpc>
          <a:spcPct val="100000"/>
        </a:lnSpc>
        <a:spcBef>
          <a:spcPts val="500"/>
        </a:spcBef>
        <a:buFont typeface="Systeemlettertype"/>
        <a:buChar char="–"/>
        <a:defRPr sz="2000" b="0" i="0" kern="1200">
          <a:solidFill>
            <a:schemeClr val="accent1"/>
          </a:solidFill>
          <a:latin typeface="Calibri" panose="020F0502020204030204" pitchFamily="34" charset="0"/>
          <a:ea typeface="Calibri" panose="020F0502020204030204" pitchFamily="34" charset="0"/>
          <a:cs typeface="+mn-cs"/>
        </a:defRPr>
      </a:lvl2pPr>
      <a:lvl3pPr marL="1143000" indent="-228600" algn="l" defTabSz="914400" rtl="0" eaLnBrk="1" latinLnBrk="0" hangingPunct="1">
        <a:lnSpc>
          <a:spcPct val="100000"/>
        </a:lnSpc>
        <a:spcBef>
          <a:spcPts val="500"/>
        </a:spcBef>
        <a:buFont typeface="Arial"/>
        <a:buChar char="•"/>
        <a:defRPr sz="1800" b="0" i="0" kern="1200">
          <a:solidFill>
            <a:schemeClr val="accent1"/>
          </a:solidFill>
          <a:latin typeface="Calibri" panose="020F0502020204030204" pitchFamily="34" charset="0"/>
          <a:ea typeface="Calibri" panose="020F0502020204030204" pitchFamily="34" charset="0"/>
          <a:cs typeface="+mn-cs"/>
        </a:defRPr>
      </a:lvl3pPr>
      <a:lvl4pPr marL="1600200" indent="-228600" algn="l" defTabSz="914400" rtl="0" eaLnBrk="1" latinLnBrk="0" hangingPunct="1">
        <a:lnSpc>
          <a:spcPct val="100000"/>
        </a:lnSpc>
        <a:spcBef>
          <a:spcPts val="500"/>
        </a:spcBef>
        <a:buFont typeface="Systeemlettertype"/>
        <a:buChar char="–"/>
        <a:defRPr sz="1600" b="0" i="0" kern="1200">
          <a:solidFill>
            <a:schemeClr val="accent1"/>
          </a:solidFill>
          <a:latin typeface="Calibri" panose="020F0502020204030204" pitchFamily="34" charset="0"/>
          <a:ea typeface="Calibri" panose="020F0502020204030204" pitchFamily="34" charset="0"/>
          <a:cs typeface="+mn-cs"/>
        </a:defRPr>
      </a:lvl4pPr>
      <a:lvl5pPr marL="2057400" indent="-228600" algn="l" defTabSz="914400" rtl="0" eaLnBrk="1" latinLnBrk="0" hangingPunct="1">
        <a:lnSpc>
          <a:spcPct val="100000"/>
        </a:lnSpc>
        <a:spcBef>
          <a:spcPts val="500"/>
        </a:spcBef>
        <a:buFont typeface="Systeemlettertype"/>
        <a:buChar char="»"/>
        <a:defRPr sz="1400" b="0" i="0" kern="1200">
          <a:solidFill>
            <a:schemeClr val="accent1"/>
          </a:solidFill>
          <a:latin typeface="Calibri" panose="020F0502020204030204" pitchFamily="34" charset="0"/>
          <a:ea typeface="Calibri" panose="020F0502020204030204" pitchFamily="34"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zorgvoorbeter.nl/" TargetMode="External"/><Relationship Id="rId5" Type="http://schemas.openxmlformats.org/officeDocument/2006/relationships/hyperlink" Target="http://www.alzheimernederland.nl/" TargetMode="External"/><Relationship Id="rId4" Type="http://schemas.openxmlformats.org/officeDocument/2006/relationships/hyperlink" Target="http://www.ukonnetwerk.nl/themas/dementie-op-oudere-leeftijd/SAB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schermopname, grafische vormgeving, clipart">
            <a:extLst>
              <a:ext uri="{FF2B5EF4-FFF2-40B4-BE49-F238E27FC236}">
                <a16:creationId xmlns:a16="http://schemas.microsoft.com/office/drawing/2014/main" id="{E08A4B1F-1B06-71B6-A834-EEC2DB5C4EC0}"/>
              </a:ext>
            </a:extLst>
          </p:cNvPr>
          <p:cNvPicPr>
            <a:picLocks noChangeAspect="1"/>
          </p:cNvPicPr>
          <p:nvPr/>
        </p:nvPicPr>
        <p:blipFill rotWithShape="1">
          <a:blip r:embed="rId3"/>
          <a:srcRect/>
          <a:stretch/>
        </p:blipFill>
        <p:spPr>
          <a:xfrm>
            <a:off x="20" y="10"/>
            <a:ext cx="12191980" cy="6857990"/>
          </a:xfrm>
          <a:prstGeom prst="rect">
            <a:avLst/>
          </a:prstGeom>
          <a:noFill/>
        </p:spPr>
      </p:pic>
      <p:pic>
        <p:nvPicPr>
          <p:cNvPr id="7" name="Afbeelding 6" descr="Afbeelding met tekst, Lettertype, Graphics, schermopname&#10;&#10;Automatisch gegenereerde beschrijving">
            <a:extLst>
              <a:ext uri="{FF2B5EF4-FFF2-40B4-BE49-F238E27FC236}">
                <a16:creationId xmlns:a16="http://schemas.microsoft.com/office/drawing/2014/main" id="{A2707955-CCB9-0F39-DC98-A7FE50B27D5C}"/>
              </a:ext>
            </a:extLst>
          </p:cNvPr>
          <p:cNvPicPr>
            <a:picLocks noChangeAspect="1"/>
          </p:cNvPicPr>
          <p:nvPr/>
        </p:nvPicPr>
        <p:blipFill>
          <a:blip r:embed="rId4"/>
          <a:stretch>
            <a:fillRect/>
          </a:stretch>
        </p:blipFill>
        <p:spPr>
          <a:xfrm>
            <a:off x="10597895" y="109557"/>
            <a:ext cx="1431343" cy="1634461"/>
          </a:xfrm>
          <a:prstGeom prst="rect">
            <a:avLst/>
          </a:prstGeom>
        </p:spPr>
      </p:pic>
      <p:pic>
        <p:nvPicPr>
          <p:cNvPr id="2" name="Afbeelding 1" descr="Afbeelding met tekenfilm&#10;&#10;Automatisch gegenereerde beschrijving">
            <a:extLst>
              <a:ext uri="{FF2B5EF4-FFF2-40B4-BE49-F238E27FC236}">
                <a16:creationId xmlns:a16="http://schemas.microsoft.com/office/drawing/2014/main" id="{45B5F749-EE0D-861D-60D4-979FF85CCD3F}"/>
              </a:ext>
            </a:extLst>
          </p:cNvPr>
          <p:cNvPicPr>
            <a:picLocks noChangeAspect="1"/>
          </p:cNvPicPr>
          <p:nvPr/>
        </p:nvPicPr>
        <p:blipFill>
          <a:blip r:embed="rId5"/>
          <a:stretch>
            <a:fillRect/>
          </a:stretch>
        </p:blipFill>
        <p:spPr>
          <a:xfrm>
            <a:off x="3986213" y="1984384"/>
            <a:ext cx="6098391" cy="4044941"/>
          </a:xfrm>
          <a:prstGeom prst="rect">
            <a:avLst/>
          </a:prstGeom>
        </p:spPr>
      </p:pic>
      <p:sp>
        <p:nvSpPr>
          <p:cNvPr id="3" name="Tekstvak 2">
            <a:extLst>
              <a:ext uri="{FF2B5EF4-FFF2-40B4-BE49-F238E27FC236}">
                <a16:creationId xmlns:a16="http://schemas.microsoft.com/office/drawing/2014/main" id="{95EB4770-4511-3994-CED5-F60444DB6C4C}"/>
              </a:ext>
            </a:extLst>
          </p:cNvPr>
          <p:cNvSpPr txBox="1"/>
          <p:nvPr/>
        </p:nvSpPr>
        <p:spPr>
          <a:xfrm>
            <a:off x="2955364" y="6486525"/>
            <a:ext cx="914400" cy="914400"/>
          </a:xfrm>
          <a:prstGeom prst="rect">
            <a:avLst/>
          </a:prstGeom>
          <a:noFill/>
        </p:spPr>
        <p:txBody>
          <a:bodyPr wrap="none" rtlCol="0">
            <a:noAutofit/>
          </a:bodyPr>
          <a:lstStyle/>
          <a:p>
            <a:pPr algn="l">
              <a:lnSpc>
                <a:spcPct val="90000"/>
              </a:lnSpc>
              <a:spcBef>
                <a:spcPts val="1000"/>
              </a:spcBef>
            </a:pPr>
            <a:r>
              <a:rPr lang="nl-NL" sz="800" dirty="0">
                <a:effectLst/>
                <a:latin typeface="Source Sans Pro" panose="020B0503030403020204" pitchFamily="34" charset="0"/>
                <a:ea typeface="Source Sans Pro" panose="020B0503030403020204" pitchFamily="34" charset="0"/>
              </a:rPr>
              <a:t>©2024, UKON, </a:t>
            </a:r>
            <a:r>
              <a:rPr lang="nl-NL" sz="800" dirty="0">
                <a:latin typeface="Source Sans Pro" panose="020B0503030403020204" pitchFamily="34" charset="0"/>
                <a:ea typeface="Source Sans Pro" panose="020B0503030403020204" pitchFamily="34" charset="0"/>
              </a:rPr>
              <a:t>ROC Nijmegen. </a:t>
            </a:r>
            <a:r>
              <a:rPr lang="nl-NL" sz="800" dirty="0">
                <a:effectLst/>
                <a:latin typeface="Source Sans Pro" panose="020B0503030403020204" pitchFamily="34" charset="0"/>
                <a:ea typeface="Source Sans Pro" panose="020B0503030403020204" pitchFamily="34" charset="0"/>
              </a:rPr>
              <a:t> Dit materiaal is ontwikkeld voor onderwijsdoeleinden. Niets hiervan mag worden gewijzigd zonder nadrukkelijke toestemming van de rechthebbenden.</a:t>
            </a:r>
            <a:r>
              <a:rPr lang="nl-NL" sz="1800" b="1" dirty="0">
                <a:effectLst/>
                <a:latin typeface="Calibri" panose="020F0502020204030204" pitchFamily="34" charset="0"/>
              </a:rPr>
              <a:t> </a:t>
            </a:r>
            <a:endParaRPr lang="nl-NL"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488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schermopname, grafische vormgeving, clipart">
            <a:extLst>
              <a:ext uri="{FF2B5EF4-FFF2-40B4-BE49-F238E27FC236}">
                <a16:creationId xmlns:a16="http://schemas.microsoft.com/office/drawing/2014/main" id="{6FC6D6C8-E397-F6A9-D708-4E1FC1A7E618}"/>
              </a:ext>
            </a:extLst>
          </p:cNvPr>
          <p:cNvPicPr>
            <a:picLocks noGrp="1" noChangeAspect="1"/>
          </p:cNvPicPr>
          <p:nvPr>
            <p:ph type="pic" sz="quarter" idx="15"/>
          </p:nvPr>
        </p:nvPicPr>
        <p:blipFill rotWithShape="1">
          <a:blip r:embed="rId3"/>
          <a:srcRect/>
          <a:stretch/>
        </p:blipFill>
        <p:spPr>
          <a:xfrm>
            <a:off x="20" y="10"/>
            <a:ext cx="12191980" cy="6857990"/>
          </a:xfrm>
          <a:noFill/>
        </p:spPr>
      </p:pic>
      <p:sp>
        <p:nvSpPr>
          <p:cNvPr id="2" name="Tekstvak 1">
            <a:extLst>
              <a:ext uri="{FF2B5EF4-FFF2-40B4-BE49-F238E27FC236}">
                <a16:creationId xmlns:a16="http://schemas.microsoft.com/office/drawing/2014/main" id="{2A2F1476-C70C-3D52-E6BB-8477817E9394}"/>
              </a:ext>
            </a:extLst>
          </p:cNvPr>
          <p:cNvSpPr txBox="1"/>
          <p:nvPr/>
        </p:nvSpPr>
        <p:spPr>
          <a:xfrm>
            <a:off x="4729163" y="3243263"/>
            <a:ext cx="914400" cy="914400"/>
          </a:xfrm>
          <a:prstGeom prst="rect">
            <a:avLst/>
          </a:prstGeom>
          <a:noFill/>
        </p:spPr>
        <p:txBody>
          <a:bodyPr wrap="none" rtlCol="0">
            <a:noAutofit/>
          </a:bodyPr>
          <a:lstStyle/>
          <a:p>
            <a:pPr algn="l">
              <a:lnSpc>
                <a:spcPct val="90000"/>
              </a:lnSpc>
              <a:spcBef>
                <a:spcPts val="1000"/>
              </a:spcBef>
            </a:pPr>
            <a:endParaRPr lang="nl-NL" sz="2400" dirty="0">
              <a:latin typeface="Source Sans Pro" panose="020B0503030403020204" pitchFamily="34" charset="0"/>
              <a:ea typeface="Source Sans Pro" panose="020B0503030403020204" pitchFamily="34" charset="0"/>
            </a:endParaRPr>
          </a:p>
        </p:txBody>
      </p:sp>
      <p:pic>
        <p:nvPicPr>
          <p:cNvPr id="3" name="Afbeelding 2">
            <a:extLst>
              <a:ext uri="{FF2B5EF4-FFF2-40B4-BE49-F238E27FC236}">
                <a16:creationId xmlns:a16="http://schemas.microsoft.com/office/drawing/2014/main" id="{5F42E5BF-200B-5C56-E7EF-E9CF7CB01BC2}"/>
              </a:ext>
            </a:extLst>
          </p:cNvPr>
          <p:cNvPicPr>
            <a:picLocks noChangeAspect="1"/>
          </p:cNvPicPr>
          <p:nvPr/>
        </p:nvPicPr>
        <p:blipFill>
          <a:blip r:embed="rId4"/>
          <a:stretch>
            <a:fillRect/>
          </a:stretch>
        </p:blipFill>
        <p:spPr>
          <a:xfrm>
            <a:off x="5643563" y="3708062"/>
            <a:ext cx="1772775" cy="1329581"/>
          </a:xfrm>
          <a:prstGeom prst="rect">
            <a:avLst/>
          </a:prstGeom>
        </p:spPr>
      </p:pic>
      <p:sp>
        <p:nvSpPr>
          <p:cNvPr id="4" name="Titel 1">
            <a:extLst>
              <a:ext uri="{FF2B5EF4-FFF2-40B4-BE49-F238E27FC236}">
                <a16:creationId xmlns:a16="http://schemas.microsoft.com/office/drawing/2014/main" id="{8148CD7F-A56D-52A3-0D72-AC25FE4452CB}"/>
              </a:ext>
            </a:extLst>
          </p:cNvPr>
          <p:cNvSpPr txBox="1">
            <a:spLocks/>
          </p:cNvSpPr>
          <p:nvPr/>
        </p:nvSpPr>
        <p:spPr>
          <a:xfrm>
            <a:off x="3005136" y="365125"/>
            <a:ext cx="8348663" cy="1325563"/>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Calibri" panose="020F0502020204030204" pitchFamily="34" charset="0"/>
                <a:ea typeface="Calibri" panose="020F0502020204030204" pitchFamily="34" charset="0"/>
                <a:cs typeface="+mj-cs"/>
              </a:defRPr>
            </a:lvl1pPr>
          </a:lstStyle>
          <a:p>
            <a:r>
              <a:rPr lang="nl-NL" sz="4000" dirty="0">
                <a:solidFill>
                  <a:srgbClr val="00A195"/>
                </a:solidFill>
                <a:latin typeface="Source Sans Pro" panose="020B0503030403020204" pitchFamily="34" charset="0"/>
                <a:ea typeface="Source Sans Pro" panose="020B0503030403020204" pitchFamily="34" charset="0"/>
              </a:rPr>
              <a:t>Wil je meer weten over veranderingen in de hersenen bij apathie? </a:t>
            </a:r>
          </a:p>
        </p:txBody>
      </p:sp>
      <p:sp>
        <p:nvSpPr>
          <p:cNvPr id="5" name="Tekstvak 4">
            <a:extLst>
              <a:ext uri="{FF2B5EF4-FFF2-40B4-BE49-F238E27FC236}">
                <a16:creationId xmlns:a16="http://schemas.microsoft.com/office/drawing/2014/main" id="{CE804BD3-D5FF-8B21-12A1-55F4B36AFB18}"/>
              </a:ext>
            </a:extLst>
          </p:cNvPr>
          <p:cNvSpPr txBox="1"/>
          <p:nvPr/>
        </p:nvSpPr>
        <p:spPr>
          <a:xfrm>
            <a:off x="4841468" y="2239854"/>
            <a:ext cx="3636361" cy="512420"/>
          </a:xfrm>
          <a:prstGeom prst="rect">
            <a:avLst/>
          </a:prstGeom>
          <a:noFill/>
        </p:spPr>
        <p:txBody>
          <a:bodyPr wrap="square" rtlCol="0">
            <a:noAutofit/>
          </a:bodyPr>
          <a:lstStyle/>
          <a:p>
            <a:pPr algn="l">
              <a:lnSpc>
                <a:spcPct val="90000"/>
              </a:lnSpc>
              <a:spcBef>
                <a:spcPts val="1000"/>
              </a:spcBef>
            </a:pPr>
            <a:r>
              <a:rPr lang="nl-NL" sz="2400" dirty="0">
                <a:latin typeface="Source Sans Pro" panose="020B0503030403020204" pitchFamily="34" charset="0"/>
                <a:ea typeface="Source Sans Pro" panose="020B0503030403020204" pitchFamily="34" charset="0"/>
              </a:rPr>
              <a:t>Bekijk het mini-college van klinisch neuropsycholoog Hanneke Nijsten</a:t>
            </a:r>
          </a:p>
          <a:p>
            <a:pPr algn="l">
              <a:lnSpc>
                <a:spcPct val="90000"/>
              </a:lnSpc>
              <a:spcBef>
                <a:spcPts val="1000"/>
              </a:spcBef>
            </a:pPr>
            <a:endParaRPr lang="nl-NL" sz="2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2586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schermopname, grafische vormgeving, clipart">
            <a:extLst>
              <a:ext uri="{FF2B5EF4-FFF2-40B4-BE49-F238E27FC236}">
                <a16:creationId xmlns:a16="http://schemas.microsoft.com/office/drawing/2014/main" id="{6FC6D6C8-E397-F6A9-D708-4E1FC1A7E618}"/>
              </a:ext>
            </a:extLst>
          </p:cNvPr>
          <p:cNvPicPr>
            <a:picLocks noGrp="1" noChangeAspect="1"/>
          </p:cNvPicPr>
          <p:nvPr>
            <p:ph type="pic" sz="quarter" idx="15"/>
          </p:nvPr>
        </p:nvPicPr>
        <p:blipFill rotWithShape="1">
          <a:blip r:embed="rId3"/>
          <a:srcRect/>
          <a:stretch/>
        </p:blipFill>
        <p:spPr>
          <a:xfrm>
            <a:off x="20" y="10"/>
            <a:ext cx="12191980" cy="6857990"/>
          </a:xfrm>
          <a:noFill/>
        </p:spPr>
      </p:pic>
      <p:sp>
        <p:nvSpPr>
          <p:cNvPr id="2" name="Tekstvak 1">
            <a:extLst>
              <a:ext uri="{FF2B5EF4-FFF2-40B4-BE49-F238E27FC236}">
                <a16:creationId xmlns:a16="http://schemas.microsoft.com/office/drawing/2014/main" id="{F47AB587-57C1-9105-76CF-D5A71E638842}"/>
              </a:ext>
            </a:extLst>
          </p:cNvPr>
          <p:cNvSpPr txBox="1"/>
          <p:nvPr/>
        </p:nvSpPr>
        <p:spPr>
          <a:xfrm>
            <a:off x="3729038" y="2271713"/>
            <a:ext cx="914400" cy="914400"/>
          </a:xfrm>
          <a:prstGeom prst="rect">
            <a:avLst/>
          </a:prstGeom>
          <a:noFill/>
        </p:spPr>
        <p:txBody>
          <a:bodyPr wrap="none" rtlCol="0">
            <a:noAutofit/>
          </a:bodyPr>
          <a:lstStyle/>
          <a:p>
            <a:pPr algn="l">
              <a:lnSpc>
                <a:spcPct val="90000"/>
              </a:lnSpc>
              <a:spcBef>
                <a:spcPts val="1000"/>
              </a:spcBef>
            </a:pPr>
            <a:endParaRPr lang="nl-NL" sz="2400" dirty="0">
              <a:latin typeface="Source Sans Pro" panose="020B0503030403020204" pitchFamily="34" charset="0"/>
              <a:ea typeface="Source Sans Pro" panose="020B0503030403020204" pitchFamily="34" charset="0"/>
            </a:endParaRPr>
          </a:p>
        </p:txBody>
      </p:sp>
      <p:sp>
        <p:nvSpPr>
          <p:cNvPr id="4" name="Titel 1">
            <a:extLst>
              <a:ext uri="{FF2B5EF4-FFF2-40B4-BE49-F238E27FC236}">
                <a16:creationId xmlns:a16="http://schemas.microsoft.com/office/drawing/2014/main" id="{8BD79F31-1A96-1A38-B486-9CB3DCC1C93B}"/>
              </a:ext>
            </a:extLst>
          </p:cNvPr>
          <p:cNvSpPr txBox="1">
            <a:spLocks/>
          </p:cNvSpPr>
          <p:nvPr/>
        </p:nvSpPr>
        <p:spPr>
          <a:xfrm>
            <a:off x="3005136" y="365125"/>
            <a:ext cx="8348663" cy="1325563"/>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Calibri" panose="020F0502020204030204" pitchFamily="34" charset="0"/>
                <a:ea typeface="Calibri" panose="020F0502020204030204" pitchFamily="34" charset="0"/>
                <a:cs typeface="+mj-cs"/>
              </a:defRPr>
            </a:lvl1pPr>
          </a:lstStyle>
          <a:p>
            <a:r>
              <a:rPr lang="nl-NL" dirty="0">
                <a:solidFill>
                  <a:srgbClr val="00A195"/>
                </a:solidFill>
                <a:latin typeface="Source Sans Pro" panose="020B0503030403020204" pitchFamily="34" charset="0"/>
                <a:ea typeface="Source Sans Pro" panose="020B0503030403020204" pitchFamily="34" charset="0"/>
              </a:rPr>
              <a:t>Prevalentie apathie </a:t>
            </a:r>
          </a:p>
          <a:p>
            <a:r>
              <a:rPr lang="nl-NL" sz="3600" dirty="0">
                <a:solidFill>
                  <a:srgbClr val="00A195"/>
                </a:solidFill>
                <a:latin typeface="Source Sans Pro" panose="020B0503030403020204" pitchFamily="34" charset="0"/>
                <a:ea typeface="Source Sans Pro" panose="020B0503030403020204" pitchFamily="34" charset="0"/>
              </a:rPr>
              <a:t>(thuis en verpleeghuis)</a:t>
            </a:r>
            <a:endParaRPr lang="nl-NL" dirty="0">
              <a:solidFill>
                <a:srgbClr val="00A195"/>
              </a:solidFill>
              <a:latin typeface="Source Sans Pro" panose="020B0503030403020204" pitchFamily="34" charset="0"/>
              <a:ea typeface="Source Sans Pro" panose="020B0503030403020204" pitchFamily="34" charset="0"/>
            </a:endParaRPr>
          </a:p>
        </p:txBody>
      </p:sp>
      <p:graphicFrame>
        <p:nvGraphicFramePr>
          <p:cNvPr id="5" name="Grafiek 4">
            <a:extLst>
              <a:ext uri="{FF2B5EF4-FFF2-40B4-BE49-F238E27FC236}">
                <a16:creationId xmlns:a16="http://schemas.microsoft.com/office/drawing/2014/main" id="{A90F1097-4400-65CE-22DD-63336FE7AFC8}"/>
              </a:ext>
            </a:extLst>
          </p:cNvPr>
          <p:cNvGraphicFramePr>
            <a:graphicFrameLocks/>
          </p:cNvGraphicFramePr>
          <p:nvPr>
            <p:extLst>
              <p:ext uri="{D42A27DB-BD31-4B8C-83A1-F6EECF244321}">
                <p14:modId xmlns:p14="http://schemas.microsoft.com/office/powerpoint/2010/main" val="831459489"/>
              </p:ext>
            </p:extLst>
          </p:nvPr>
        </p:nvGraphicFramePr>
        <p:xfrm>
          <a:off x="3005137" y="1465729"/>
          <a:ext cx="8348662" cy="4518211"/>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vak 6">
            <a:extLst>
              <a:ext uri="{FF2B5EF4-FFF2-40B4-BE49-F238E27FC236}">
                <a16:creationId xmlns:a16="http://schemas.microsoft.com/office/drawing/2014/main" id="{391C9B38-41DC-0A23-4184-F59B5B712BCB}"/>
              </a:ext>
            </a:extLst>
          </p:cNvPr>
          <p:cNvSpPr txBox="1"/>
          <p:nvPr/>
        </p:nvSpPr>
        <p:spPr>
          <a:xfrm>
            <a:off x="3267635" y="4286717"/>
            <a:ext cx="658906" cy="430305"/>
          </a:xfrm>
          <a:prstGeom prst="rect">
            <a:avLst/>
          </a:prstGeom>
          <a:noFill/>
        </p:spPr>
        <p:txBody>
          <a:bodyPr wrap="none" rtlCol="0">
            <a:noAutofit/>
          </a:body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10%</a:t>
            </a:r>
          </a:p>
        </p:txBody>
      </p:sp>
      <p:sp>
        <p:nvSpPr>
          <p:cNvPr id="8" name="Tekstvak 7">
            <a:extLst>
              <a:ext uri="{FF2B5EF4-FFF2-40B4-BE49-F238E27FC236}">
                <a16:creationId xmlns:a16="http://schemas.microsoft.com/office/drawing/2014/main" id="{EEC0F956-A637-C970-EAA3-6C701F91ED11}"/>
              </a:ext>
            </a:extLst>
          </p:cNvPr>
          <p:cNvSpPr txBox="1"/>
          <p:nvPr/>
        </p:nvSpPr>
        <p:spPr>
          <a:xfrm>
            <a:off x="3749488" y="3389266"/>
            <a:ext cx="658906" cy="430305"/>
          </a:xfrm>
          <a:prstGeom prst="rect">
            <a:avLst/>
          </a:prstGeom>
          <a:noFill/>
        </p:spPr>
        <p:txBody>
          <a:bodyPr wrap="none" rtlCol="0">
            <a:noAutofit/>
          </a:body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45%</a:t>
            </a:r>
          </a:p>
        </p:txBody>
      </p:sp>
      <p:sp>
        <p:nvSpPr>
          <p:cNvPr id="9" name="Tekstvak 8">
            <a:extLst>
              <a:ext uri="{FF2B5EF4-FFF2-40B4-BE49-F238E27FC236}">
                <a16:creationId xmlns:a16="http://schemas.microsoft.com/office/drawing/2014/main" id="{07419F58-7E18-BD8D-9D54-ED0E7338BA3F}"/>
              </a:ext>
            </a:extLst>
          </p:cNvPr>
          <p:cNvSpPr txBox="1"/>
          <p:nvPr/>
        </p:nvSpPr>
        <p:spPr>
          <a:xfrm>
            <a:off x="4773426" y="3148806"/>
            <a:ext cx="658906" cy="430305"/>
          </a:xfrm>
          <a:prstGeom prst="rect">
            <a:avLst/>
          </a:prstGeom>
          <a:noFill/>
        </p:spPr>
        <p:txBody>
          <a:bodyPr wrap="none" rtlCol="0">
            <a:noAutofit/>
          </a:body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54%</a:t>
            </a:r>
          </a:p>
        </p:txBody>
      </p:sp>
      <p:sp>
        <p:nvSpPr>
          <p:cNvPr id="10" name="Tekstvak 9">
            <a:extLst>
              <a:ext uri="{FF2B5EF4-FFF2-40B4-BE49-F238E27FC236}">
                <a16:creationId xmlns:a16="http://schemas.microsoft.com/office/drawing/2014/main" id="{2BCD02AD-5E40-F432-F802-7F9AD4A09D5A}"/>
              </a:ext>
            </a:extLst>
          </p:cNvPr>
          <p:cNvSpPr txBox="1"/>
          <p:nvPr/>
        </p:nvSpPr>
        <p:spPr>
          <a:xfrm>
            <a:off x="6203577" y="2998695"/>
            <a:ext cx="658906" cy="430305"/>
          </a:xfrm>
          <a:prstGeom prst="rect">
            <a:avLst/>
          </a:prstGeom>
          <a:noFill/>
        </p:spPr>
        <p:txBody>
          <a:bodyPr wrap="none" rtlCol="0">
            <a:noAutofit/>
          </a:body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59%</a:t>
            </a:r>
          </a:p>
        </p:txBody>
      </p:sp>
      <p:sp>
        <p:nvSpPr>
          <p:cNvPr id="11" name="Tekstvak 10">
            <a:extLst>
              <a:ext uri="{FF2B5EF4-FFF2-40B4-BE49-F238E27FC236}">
                <a16:creationId xmlns:a16="http://schemas.microsoft.com/office/drawing/2014/main" id="{ED341EDD-7DF3-B9DE-C113-7E457A2D806E}"/>
              </a:ext>
            </a:extLst>
          </p:cNvPr>
          <p:cNvSpPr txBox="1"/>
          <p:nvPr/>
        </p:nvSpPr>
        <p:spPr>
          <a:xfrm>
            <a:off x="7674069" y="3481990"/>
            <a:ext cx="658906" cy="430305"/>
          </a:xfrm>
          <a:prstGeom prst="rect">
            <a:avLst/>
          </a:prstGeom>
          <a:noFill/>
        </p:spPr>
        <p:txBody>
          <a:bodyPr wrap="none" rtlCol="0">
            <a:noAutofit/>
          </a:body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43%</a:t>
            </a:r>
          </a:p>
        </p:txBody>
      </p:sp>
      <p:sp>
        <p:nvSpPr>
          <p:cNvPr id="12" name="Tekstvak 11">
            <a:extLst>
              <a:ext uri="{FF2B5EF4-FFF2-40B4-BE49-F238E27FC236}">
                <a16:creationId xmlns:a16="http://schemas.microsoft.com/office/drawing/2014/main" id="{C1555412-79B9-E537-6437-2FD6A34E9522}"/>
              </a:ext>
            </a:extLst>
          </p:cNvPr>
          <p:cNvSpPr txBox="1"/>
          <p:nvPr/>
        </p:nvSpPr>
        <p:spPr>
          <a:xfrm>
            <a:off x="8003522" y="1840650"/>
            <a:ext cx="658906" cy="430305"/>
          </a:xfrm>
          <a:prstGeom prst="rect">
            <a:avLst/>
          </a:prstGeom>
          <a:noFill/>
        </p:spPr>
        <p:txBody>
          <a:bodyPr wrap="none" rtlCol="0">
            <a:noAutofit/>
          </a:body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100%</a:t>
            </a:r>
          </a:p>
        </p:txBody>
      </p:sp>
      <p:sp>
        <p:nvSpPr>
          <p:cNvPr id="13" name="Tekstvak 12">
            <a:extLst>
              <a:ext uri="{FF2B5EF4-FFF2-40B4-BE49-F238E27FC236}">
                <a16:creationId xmlns:a16="http://schemas.microsoft.com/office/drawing/2014/main" id="{5D602CD4-986E-C3E3-762F-9DDE72009406}"/>
              </a:ext>
            </a:extLst>
          </p:cNvPr>
          <p:cNvSpPr txBox="1"/>
          <p:nvPr/>
        </p:nvSpPr>
        <p:spPr>
          <a:xfrm>
            <a:off x="9077326" y="3699527"/>
            <a:ext cx="658906" cy="430305"/>
          </a:xfrm>
          <a:prstGeom prst="rect">
            <a:avLst/>
          </a:prstGeom>
          <a:noFill/>
        </p:spPr>
        <p:txBody>
          <a:bodyPr wrap="none" rtlCol="0">
            <a:noAutofit/>
          </a:body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35%</a:t>
            </a:r>
          </a:p>
        </p:txBody>
      </p:sp>
      <p:sp>
        <p:nvSpPr>
          <p:cNvPr id="14" name="Tekstvak 13">
            <a:extLst>
              <a:ext uri="{FF2B5EF4-FFF2-40B4-BE49-F238E27FC236}">
                <a16:creationId xmlns:a16="http://schemas.microsoft.com/office/drawing/2014/main" id="{4BE5004B-A572-78FD-4535-07582A7F4834}"/>
              </a:ext>
            </a:extLst>
          </p:cNvPr>
          <p:cNvSpPr txBox="1"/>
          <p:nvPr/>
        </p:nvSpPr>
        <p:spPr>
          <a:xfrm>
            <a:off x="9420226" y="1843745"/>
            <a:ext cx="658906" cy="430305"/>
          </a:xfrm>
          <a:prstGeom prst="rect">
            <a:avLst/>
          </a:prstGeom>
          <a:noFill/>
        </p:spPr>
        <p:txBody>
          <a:bodyPr wrap="none" rtlCol="0">
            <a:noAutofit/>
          </a:body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100%</a:t>
            </a:r>
          </a:p>
        </p:txBody>
      </p:sp>
    </p:spTree>
    <p:extLst>
      <p:ext uri="{BB962C8B-B14F-4D97-AF65-F5344CB8AC3E}">
        <p14:creationId xmlns:p14="http://schemas.microsoft.com/office/powerpoint/2010/main" val="298899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schermopname, grafische vormgeving, clipart">
            <a:extLst>
              <a:ext uri="{FF2B5EF4-FFF2-40B4-BE49-F238E27FC236}">
                <a16:creationId xmlns:a16="http://schemas.microsoft.com/office/drawing/2014/main" id="{6FC6D6C8-E397-F6A9-D708-4E1FC1A7E618}"/>
              </a:ext>
            </a:extLst>
          </p:cNvPr>
          <p:cNvPicPr>
            <a:picLocks noGrp="1" noChangeAspect="1"/>
          </p:cNvPicPr>
          <p:nvPr>
            <p:ph type="pic" sz="quarter" idx="15"/>
          </p:nvPr>
        </p:nvPicPr>
        <p:blipFill rotWithShape="1">
          <a:blip r:embed="rId3"/>
          <a:srcRect/>
          <a:stretch/>
        </p:blipFill>
        <p:spPr>
          <a:xfrm>
            <a:off x="20" y="10"/>
            <a:ext cx="12191980" cy="6857990"/>
          </a:xfrm>
          <a:noFill/>
        </p:spPr>
      </p:pic>
      <p:sp>
        <p:nvSpPr>
          <p:cNvPr id="3" name="Titel 1">
            <a:extLst>
              <a:ext uri="{FF2B5EF4-FFF2-40B4-BE49-F238E27FC236}">
                <a16:creationId xmlns:a16="http://schemas.microsoft.com/office/drawing/2014/main" id="{8E3FAE71-F7DB-6E9A-12FC-DE73B0C97F0D}"/>
              </a:ext>
            </a:extLst>
          </p:cNvPr>
          <p:cNvSpPr txBox="1">
            <a:spLocks/>
          </p:cNvSpPr>
          <p:nvPr/>
        </p:nvSpPr>
        <p:spPr>
          <a:xfrm>
            <a:off x="3005136" y="365125"/>
            <a:ext cx="8348663" cy="1325563"/>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Calibri" panose="020F0502020204030204" pitchFamily="34" charset="0"/>
                <a:ea typeface="Calibri" panose="020F0502020204030204" pitchFamily="34" charset="0"/>
                <a:cs typeface="+mj-cs"/>
              </a:defRPr>
            </a:lvl1pPr>
          </a:lstStyle>
          <a:p>
            <a:r>
              <a:rPr lang="nl-NL" dirty="0">
                <a:solidFill>
                  <a:srgbClr val="00A195"/>
                </a:solidFill>
                <a:latin typeface="Source Sans Pro" panose="020B0503030403020204" pitchFamily="34" charset="0"/>
                <a:ea typeface="Source Sans Pro" panose="020B0503030403020204" pitchFamily="34" charset="0"/>
              </a:rPr>
              <a:t>Prevalentie apathie </a:t>
            </a:r>
          </a:p>
          <a:p>
            <a:r>
              <a:rPr lang="nl-NL" sz="3600" dirty="0">
                <a:solidFill>
                  <a:srgbClr val="00A195"/>
                </a:solidFill>
                <a:latin typeface="Source Sans Pro" panose="020B0503030403020204" pitchFamily="34" charset="0"/>
                <a:ea typeface="Source Sans Pro" panose="020B0503030403020204" pitchFamily="34" charset="0"/>
              </a:rPr>
              <a:t>(thuis en verpleeghuis)</a:t>
            </a:r>
            <a:endParaRPr lang="nl-NL" dirty="0">
              <a:solidFill>
                <a:srgbClr val="00A195"/>
              </a:solidFill>
              <a:latin typeface="Source Sans Pro" panose="020B0503030403020204" pitchFamily="34" charset="0"/>
              <a:ea typeface="Source Sans Pro" panose="020B0503030403020204" pitchFamily="34" charset="0"/>
            </a:endParaRPr>
          </a:p>
        </p:txBody>
      </p:sp>
      <p:graphicFrame>
        <p:nvGraphicFramePr>
          <p:cNvPr id="4" name="Grafiek 3">
            <a:extLst>
              <a:ext uri="{FF2B5EF4-FFF2-40B4-BE49-F238E27FC236}">
                <a16:creationId xmlns:a16="http://schemas.microsoft.com/office/drawing/2014/main" id="{15913327-4A12-CDAC-2DCB-F1CA1AD6774A}"/>
              </a:ext>
            </a:extLst>
          </p:cNvPr>
          <p:cNvGraphicFramePr>
            <a:graphicFrameLocks/>
          </p:cNvGraphicFramePr>
          <p:nvPr/>
        </p:nvGraphicFramePr>
        <p:xfrm>
          <a:off x="3005137" y="2055803"/>
          <a:ext cx="8348662" cy="3847457"/>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vak 6">
            <a:extLst>
              <a:ext uri="{FF2B5EF4-FFF2-40B4-BE49-F238E27FC236}">
                <a16:creationId xmlns:a16="http://schemas.microsoft.com/office/drawing/2014/main" id="{C739258B-AC24-096C-3ECA-0559F0FF435C}"/>
              </a:ext>
            </a:extLst>
          </p:cNvPr>
          <p:cNvSpPr txBox="1"/>
          <p:nvPr/>
        </p:nvSpPr>
        <p:spPr>
          <a:xfrm>
            <a:off x="6223747" y="3307977"/>
            <a:ext cx="658906" cy="430305"/>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42%</a:t>
            </a:r>
          </a:p>
        </p:txBody>
      </p:sp>
      <p:sp>
        <p:nvSpPr>
          <p:cNvPr id="7" name="Tekstvak 6">
            <a:extLst>
              <a:ext uri="{FF2B5EF4-FFF2-40B4-BE49-F238E27FC236}">
                <a16:creationId xmlns:a16="http://schemas.microsoft.com/office/drawing/2014/main" id="{C739258B-AC24-096C-3ECA-0559F0FF435C}"/>
              </a:ext>
            </a:extLst>
          </p:cNvPr>
          <p:cNvSpPr txBox="1"/>
          <p:nvPr/>
        </p:nvSpPr>
        <p:spPr>
          <a:xfrm>
            <a:off x="6667500" y="2558024"/>
            <a:ext cx="658906" cy="430305"/>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61%</a:t>
            </a:r>
          </a:p>
        </p:txBody>
      </p:sp>
      <p:sp>
        <p:nvSpPr>
          <p:cNvPr id="8" name="Tekstvak 6">
            <a:extLst>
              <a:ext uri="{FF2B5EF4-FFF2-40B4-BE49-F238E27FC236}">
                <a16:creationId xmlns:a16="http://schemas.microsoft.com/office/drawing/2014/main" id="{C739258B-AC24-096C-3ECA-0559F0FF435C}"/>
              </a:ext>
            </a:extLst>
          </p:cNvPr>
          <p:cNvSpPr txBox="1"/>
          <p:nvPr/>
        </p:nvSpPr>
        <p:spPr>
          <a:xfrm>
            <a:off x="9130834" y="3092824"/>
            <a:ext cx="658906" cy="430305"/>
          </a:xfrm>
          <a:prstGeom prst="rect">
            <a:avLst/>
          </a:prstGeom>
          <a:noFill/>
        </p:spPr>
        <p:txBody>
          <a:bodyPr wrap="non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ct val="90000"/>
              </a:lnSpc>
              <a:spcBef>
                <a:spcPts val="1000"/>
              </a:spcBef>
            </a:pPr>
            <a:r>
              <a:rPr lang="nl-NL" sz="2000" dirty="0">
                <a:latin typeface="Source Sans Pro" panose="020B0503030403020204" pitchFamily="34" charset="0"/>
                <a:ea typeface="Source Sans Pro" panose="020B0503030403020204" pitchFamily="34" charset="0"/>
              </a:rPr>
              <a:t>49%</a:t>
            </a:r>
          </a:p>
        </p:txBody>
      </p:sp>
    </p:spTree>
    <p:extLst>
      <p:ext uri="{BB962C8B-B14F-4D97-AF65-F5344CB8AC3E}">
        <p14:creationId xmlns:p14="http://schemas.microsoft.com/office/powerpoint/2010/main" val="236890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schermopname, grafische vormgeving, clipart">
            <a:extLst>
              <a:ext uri="{FF2B5EF4-FFF2-40B4-BE49-F238E27FC236}">
                <a16:creationId xmlns:a16="http://schemas.microsoft.com/office/drawing/2014/main" id="{6FC6D6C8-E397-F6A9-D708-4E1FC1A7E618}"/>
              </a:ext>
            </a:extLst>
          </p:cNvPr>
          <p:cNvPicPr>
            <a:picLocks noGrp="1" noChangeAspect="1"/>
          </p:cNvPicPr>
          <p:nvPr>
            <p:ph type="pic" sz="quarter" idx="15"/>
          </p:nvPr>
        </p:nvPicPr>
        <p:blipFill rotWithShape="1">
          <a:blip r:embed="rId3"/>
          <a:srcRect/>
          <a:stretch/>
        </p:blipFill>
        <p:spPr>
          <a:xfrm>
            <a:off x="0" y="10"/>
            <a:ext cx="12191980" cy="6857990"/>
          </a:xfrm>
          <a:noFill/>
        </p:spPr>
      </p:pic>
      <p:sp>
        <p:nvSpPr>
          <p:cNvPr id="2" name="Tijdelijke aanduiding voor inhoud 9">
            <a:extLst>
              <a:ext uri="{FF2B5EF4-FFF2-40B4-BE49-F238E27FC236}">
                <a16:creationId xmlns:a16="http://schemas.microsoft.com/office/drawing/2014/main" id="{6FE0A0FE-2A65-4743-45B7-8F77DA83A91A}"/>
              </a:ext>
            </a:extLst>
          </p:cNvPr>
          <p:cNvSpPr txBox="1">
            <a:spLocks/>
          </p:cNvSpPr>
          <p:nvPr/>
        </p:nvSpPr>
        <p:spPr>
          <a:xfrm>
            <a:off x="2769068" y="1592631"/>
            <a:ext cx="9422911" cy="4351338"/>
          </a:xfrm>
          <a:prstGeom prst="rect">
            <a:avLst/>
          </a:prstGeom>
        </p:spPr>
        <p:txBody>
          <a:bodyPr/>
          <a:lstStyle>
            <a:lvl1pPr marL="228600" indent="-228600" algn="l" defTabSz="914400" rtl="0" eaLnBrk="1" latinLnBrk="0" hangingPunct="1">
              <a:lnSpc>
                <a:spcPct val="100000"/>
              </a:lnSpc>
              <a:spcBef>
                <a:spcPts val="800"/>
              </a:spcBef>
              <a:buFont typeface="Arial"/>
              <a:buChar char="•"/>
              <a:defRPr sz="2400" b="0" i="0" kern="1200">
                <a:solidFill>
                  <a:schemeClr val="accent1"/>
                </a:solidFill>
                <a:latin typeface="Calibri" panose="020F0502020204030204" pitchFamily="34" charset="0"/>
                <a:ea typeface="Calibri" panose="020F0502020204030204" pitchFamily="34" charset="0"/>
                <a:cs typeface="+mn-cs"/>
              </a:defRPr>
            </a:lvl1pPr>
            <a:lvl2pPr marL="685800" indent="-228600" algn="l" defTabSz="914400" rtl="0" eaLnBrk="1" latinLnBrk="0" hangingPunct="1">
              <a:lnSpc>
                <a:spcPct val="100000"/>
              </a:lnSpc>
              <a:spcBef>
                <a:spcPts val="500"/>
              </a:spcBef>
              <a:buFont typeface="Systeemlettertype"/>
              <a:buChar char="–"/>
              <a:defRPr sz="2000" b="0" i="0" kern="1200">
                <a:solidFill>
                  <a:schemeClr val="accent1"/>
                </a:solidFill>
                <a:latin typeface="Calibri" panose="020F0502020204030204" pitchFamily="34" charset="0"/>
                <a:ea typeface="Calibri" panose="020F0502020204030204" pitchFamily="34" charset="0"/>
                <a:cs typeface="+mn-cs"/>
              </a:defRPr>
            </a:lvl2pPr>
            <a:lvl3pPr marL="1143000" indent="-228600" algn="l" defTabSz="914400" rtl="0" eaLnBrk="1" latinLnBrk="0" hangingPunct="1">
              <a:lnSpc>
                <a:spcPct val="100000"/>
              </a:lnSpc>
              <a:spcBef>
                <a:spcPts val="500"/>
              </a:spcBef>
              <a:buFont typeface="Arial"/>
              <a:buChar char="•"/>
              <a:defRPr sz="1800" b="0" i="0" kern="1200">
                <a:solidFill>
                  <a:schemeClr val="accent1"/>
                </a:solidFill>
                <a:latin typeface="Calibri" panose="020F0502020204030204" pitchFamily="34" charset="0"/>
                <a:ea typeface="Calibri" panose="020F0502020204030204" pitchFamily="34" charset="0"/>
                <a:cs typeface="+mn-cs"/>
              </a:defRPr>
            </a:lvl3pPr>
            <a:lvl4pPr marL="1600200" indent="-228600" algn="l" defTabSz="914400" rtl="0" eaLnBrk="1" latinLnBrk="0" hangingPunct="1">
              <a:lnSpc>
                <a:spcPct val="100000"/>
              </a:lnSpc>
              <a:spcBef>
                <a:spcPts val="500"/>
              </a:spcBef>
              <a:buFont typeface="Systeemlettertype"/>
              <a:buChar char="–"/>
              <a:defRPr sz="1600" b="0" i="0" kern="1200">
                <a:solidFill>
                  <a:schemeClr val="accent1"/>
                </a:solidFill>
                <a:latin typeface="Calibri" panose="020F0502020204030204" pitchFamily="34" charset="0"/>
                <a:ea typeface="Calibri" panose="020F0502020204030204" pitchFamily="34" charset="0"/>
                <a:cs typeface="+mn-cs"/>
              </a:defRPr>
            </a:lvl4pPr>
            <a:lvl5pPr marL="2057400" indent="-228600" algn="l" defTabSz="914400" rtl="0" eaLnBrk="1" latinLnBrk="0" hangingPunct="1">
              <a:lnSpc>
                <a:spcPct val="100000"/>
              </a:lnSpc>
              <a:spcBef>
                <a:spcPts val="500"/>
              </a:spcBef>
              <a:buFont typeface="Systeemlettertype"/>
              <a:buChar char="»"/>
              <a:defRPr sz="1400" b="0" i="0" kern="1200">
                <a:solidFill>
                  <a:schemeClr val="accent1"/>
                </a:solidFill>
                <a:latin typeface="Calibri" panose="020F0502020204030204" pitchFamily="34" charset="0"/>
                <a:ea typeface="Calibri" panose="020F0502020204030204" pitchFamily="34"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l-NL" sz="1400" i="1"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Vraag naar gedrag, ontstaan sinds er sprake is van dementie, en dat in de afgelopen vier weken voorkwam </a:t>
            </a:r>
            <a:endPar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endParaRPr>
          </a:p>
          <a:p>
            <a:pPr marL="0" indent="0">
              <a:buFont typeface="Arial"/>
              <a:buNone/>
            </a:pPr>
            <a:endParaRPr lang="nl-NL" sz="1400" dirty="0">
              <a:solidFill>
                <a:srgbClr val="005889"/>
              </a:solidFill>
              <a:latin typeface="Source Sans Pro" panose="020B0503030403020204" pitchFamily="34" charset="0"/>
              <a:ea typeface="Source Sans Pro" panose="020B0503030403020204" pitchFamily="34" charset="0"/>
            </a:endParaRPr>
          </a:p>
          <a:p>
            <a:pPr marL="0" indent="0">
              <a:buFont typeface="Arial"/>
              <a:buNone/>
            </a:pPr>
            <a:r>
              <a:rPr lang="nl-NL" sz="1400" dirty="0">
                <a:solidFill>
                  <a:srgbClr val="005889"/>
                </a:solidFill>
                <a:latin typeface="Source Sans Pro" panose="020B0503030403020204" pitchFamily="34" charset="0"/>
                <a:ea typeface="Source Sans Pro" panose="020B0503030403020204" pitchFamily="34" charset="0"/>
              </a:rPr>
              <a:t>Lijkt het alsof hij/zij verdrietig of depressief is? Zegt hij/zij dat hij/zij zich verdrietig of depressief voelt?</a:t>
            </a:r>
          </a:p>
          <a:p>
            <a:pPr marL="0" indent="0">
              <a:buFont typeface="Arial"/>
              <a:buNone/>
            </a:pPr>
            <a:endParaRPr lang="nl-NL" sz="1400" dirty="0">
              <a:solidFill>
                <a:srgbClr val="005889"/>
              </a:solidFill>
              <a:latin typeface="Source Sans Pro" panose="020B0503030403020204" pitchFamily="34" charset="0"/>
              <a:ea typeface="Source Sans Pro" panose="020B0503030403020204" pitchFamily="34" charset="0"/>
            </a:endParaRPr>
          </a:p>
          <a:p>
            <a:pPr marL="0" indent="0">
              <a:buFont typeface="Arial"/>
              <a:buNone/>
            </a:pPr>
            <a:r>
              <a:rPr lang="nl-NL" sz="1400" dirty="0">
                <a:solidFill>
                  <a:srgbClr val="005889"/>
                </a:solidFill>
                <a:latin typeface="Source Sans Pro" panose="020B0503030403020204" pitchFamily="34" charset="0"/>
                <a:ea typeface="Source Sans Pro" panose="020B0503030403020204" pitchFamily="34" charset="0"/>
              </a:rPr>
              <a:t>Je kan het evt. nog verder uitsplitsen met de volgende vragen: </a:t>
            </a:r>
          </a:p>
          <a:p>
            <a:pPr marL="342900" indent="-342900">
              <a:lnSpc>
                <a:spcPct val="150000"/>
              </a:lnSpc>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rPr>
              <a:t>Heeft hij/zij perioden dat hij/zij snel vol schiet of veel huilt, wat er op wijst dat hij/zij verdrietig is? </a:t>
            </a:r>
          </a:p>
          <a:p>
            <a:pPr marL="342900" indent="-342900">
              <a:lnSpc>
                <a:spcPct val="150000"/>
              </a:lnSpc>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rPr>
              <a:t>Doet of zegt hij/zij iets waaruit op te maken valt dat hij/zij verdrietig of down is? </a:t>
            </a:r>
          </a:p>
          <a:p>
            <a:pPr marL="342900" indent="-342900">
              <a:lnSpc>
                <a:spcPct val="150000"/>
              </a:lnSpc>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rPr>
              <a:t>Haalt hij/zij zichzelf naar beneden of zegt hij/zij zichzelf niets waard te vinden, een  mislukking te vinden? </a:t>
            </a:r>
          </a:p>
          <a:p>
            <a:pPr marL="342900" indent="-342900">
              <a:lnSpc>
                <a:spcPct val="150000"/>
              </a:lnSpc>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rPr>
              <a:t>Zegt hij/zij dat hij/zij een slecht persoon is of straf verdient? </a:t>
            </a:r>
          </a:p>
          <a:p>
            <a:pPr marL="342900" indent="-342900">
              <a:lnSpc>
                <a:spcPct val="150000"/>
              </a:lnSpc>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rPr>
              <a:t>Lijkt hij/zij erg ontmoedigd of zegt hij/zij dat de toekomst hem/haar niets te bieden heeft?</a:t>
            </a:r>
          </a:p>
          <a:p>
            <a:pPr marL="342900" indent="-342900">
              <a:lnSpc>
                <a:spcPct val="150000"/>
              </a:lnSpc>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rPr>
              <a:t>Zegt hij/zij dat hij/zij anderen tot last is of dat familieleden beter af zouden zijn zonder hem/haar? </a:t>
            </a:r>
          </a:p>
          <a:p>
            <a:pPr marL="342900" indent="-342900">
              <a:lnSpc>
                <a:spcPct val="150000"/>
              </a:lnSpc>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rPr>
              <a:t>Zegt hij/zij liever dood te willen zijn of zegt hij/zij zichzelf wat aan te willen doen, er een einde aan te willen maken? </a:t>
            </a:r>
          </a:p>
          <a:p>
            <a:pPr marL="342900" indent="-342900">
              <a:lnSpc>
                <a:spcPct val="150000"/>
              </a:lnSpc>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rPr>
              <a:t>Zijn er andere signalen waaruit blijft dat hij/zij verdrietig of depressief is? </a:t>
            </a:r>
          </a:p>
        </p:txBody>
      </p:sp>
      <p:sp>
        <p:nvSpPr>
          <p:cNvPr id="3" name="Titel 1">
            <a:extLst>
              <a:ext uri="{FF2B5EF4-FFF2-40B4-BE49-F238E27FC236}">
                <a16:creationId xmlns:a16="http://schemas.microsoft.com/office/drawing/2014/main" id="{B6614555-8467-3037-5A9A-E93D2ECF1DC5}"/>
              </a:ext>
            </a:extLst>
          </p:cNvPr>
          <p:cNvSpPr txBox="1">
            <a:spLocks/>
          </p:cNvSpPr>
          <p:nvPr/>
        </p:nvSpPr>
        <p:spPr>
          <a:xfrm>
            <a:off x="3005136" y="365125"/>
            <a:ext cx="8348663" cy="1325563"/>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Calibri" panose="020F0502020204030204" pitchFamily="34" charset="0"/>
                <a:ea typeface="Calibri" panose="020F0502020204030204" pitchFamily="34" charset="0"/>
                <a:cs typeface="+mj-cs"/>
              </a:defRPr>
            </a:lvl1pPr>
          </a:lstStyle>
          <a:p>
            <a:r>
              <a:rPr lang="nl-NL" sz="3600" dirty="0" err="1">
                <a:solidFill>
                  <a:srgbClr val="00A195"/>
                </a:solidFill>
                <a:latin typeface="Source Sans Pro" panose="020B0503030403020204" pitchFamily="34" charset="0"/>
                <a:ea typeface="Source Sans Pro" panose="020B0503030403020204" pitchFamily="34" charset="0"/>
              </a:rPr>
              <a:t>Neuropsychiatric</a:t>
            </a:r>
            <a:r>
              <a:rPr lang="nl-NL" sz="3600" dirty="0">
                <a:solidFill>
                  <a:srgbClr val="00A195"/>
                </a:solidFill>
                <a:latin typeface="Source Sans Pro" panose="020B0503030403020204" pitchFamily="34" charset="0"/>
                <a:ea typeface="Source Sans Pro" panose="020B0503030403020204" pitchFamily="34" charset="0"/>
              </a:rPr>
              <a:t> Inventory - Depressie</a:t>
            </a:r>
          </a:p>
        </p:txBody>
      </p:sp>
    </p:spTree>
    <p:extLst>
      <p:ext uri="{BB962C8B-B14F-4D97-AF65-F5344CB8AC3E}">
        <p14:creationId xmlns:p14="http://schemas.microsoft.com/office/powerpoint/2010/main" val="347620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schermopname, grafische vormgeving, clipart">
            <a:extLst>
              <a:ext uri="{FF2B5EF4-FFF2-40B4-BE49-F238E27FC236}">
                <a16:creationId xmlns:a16="http://schemas.microsoft.com/office/drawing/2014/main" id="{6FC6D6C8-E397-F6A9-D708-4E1FC1A7E618}"/>
              </a:ext>
            </a:extLst>
          </p:cNvPr>
          <p:cNvPicPr>
            <a:picLocks noGrp="1" noChangeAspect="1"/>
          </p:cNvPicPr>
          <p:nvPr>
            <p:ph type="pic" sz="quarter" idx="15"/>
          </p:nvPr>
        </p:nvPicPr>
        <p:blipFill rotWithShape="1">
          <a:blip r:embed="rId3"/>
          <a:srcRect/>
          <a:stretch/>
        </p:blipFill>
        <p:spPr>
          <a:xfrm>
            <a:off x="20" y="10"/>
            <a:ext cx="12191980" cy="6857990"/>
          </a:xfrm>
          <a:noFill/>
        </p:spPr>
      </p:pic>
      <p:sp>
        <p:nvSpPr>
          <p:cNvPr id="2" name="Tijdelijke aanduiding voor inhoud 9">
            <a:extLst>
              <a:ext uri="{FF2B5EF4-FFF2-40B4-BE49-F238E27FC236}">
                <a16:creationId xmlns:a16="http://schemas.microsoft.com/office/drawing/2014/main" id="{5FDC51FF-1853-F787-558D-9FEA024FB481}"/>
              </a:ext>
            </a:extLst>
          </p:cNvPr>
          <p:cNvSpPr txBox="1">
            <a:spLocks/>
          </p:cNvSpPr>
          <p:nvPr/>
        </p:nvSpPr>
        <p:spPr>
          <a:xfrm>
            <a:off x="2769069" y="1592631"/>
            <a:ext cx="9422911" cy="4012038"/>
          </a:xfrm>
          <a:prstGeom prst="rect">
            <a:avLst/>
          </a:prstGeom>
        </p:spPr>
        <p:txBody>
          <a:bodyPr/>
          <a:lstStyle>
            <a:lvl1pPr marL="228600" indent="-228600" algn="l" defTabSz="914400" rtl="0" eaLnBrk="1" latinLnBrk="0" hangingPunct="1">
              <a:lnSpc>
                <a:spcPct val="100000"/>
              </a:lnSpc>
              <a:spcBef>
                <a:spcPts val="800"/>
              </a:spcBef>
              <a:buFont typeface="Arial"/>
              <a:buChar char="•"/>
              <a:defRPr sz="2400" b="0" i="0" kern="1200">
                <a:solidFill>
                  <a:schemeClr val="accent1"/>
                </a:solidFill>
                <a:latin typeface="Calibri" panose="020F0502020204030204" pitchFamily="34" charset="0"/>
                <a:ea typeface="Calibri" panose="020F0502020204030204" pitchFamily="34" charset="0"/>
                <a:cs typeface="+mn-cs"/>
              </a:defRPr>
            </a:lvl1pPr>
            <a:lvl2pPr marL="685800" indent="-228600" algn="l" defTabSz="914400" rtl="0" eaLnBrk="1" latinLnBrk="0" hangingPunct="1">
              <a:lnSpc>
                <a:spcPct val="100000"/>
              </a:lnSpc>
              <a:spcBef>
                <a:spcPts val="500"/>
              </a:spcBef>
              <a:buFont typeface="Systeemlettertype"/>
              <a:buChar char="–"/>
              <a:defRPr sz="2000" b="0" i="0" kern="1200">
                <a:solidFill>
                  <a:schemeClr val="accent1"/>
                </a:solidFill>
                <a:latin typeface="Calibri" panose="020F0502020204030204" pitchFamily="34" charset="0"/>
                <a:ea typeface="Calibri" panose="020F0502020204030204" pitchFamily="34" charset="0"/>
                <a:cs typeface="+mn-cs"/>
              </a:defRPr>
            </a:lvl2pPr>
            <a:lvl3pPr marL="1143000" indent="-228600" algn="l" defTabSz="914400" rtl="0" eaLnBrk="1" latinLnBrk="0" hangingPunct="1">
              <a:lnSpc>
                <a:spcPct val="100000"/>
              </a:lnSpc>
              <a:spcBef>
                <a:spcPts val="500"/>
              </a:spcBef>
              <a:buFont typeface="Arial"/>
              <a:buChar char="•"/>
              <a:defRPr sz="1800" b="0" i="0" kern="1200">
                <a:solidFill>
                  <a:schemeClr val="accent1"/>
                </a:solidFill>
                <a:latin typeface="Calibri" panose="020F0502020204030204" pitchFamily="34" charset="0"/>
                <a:ea typeface="Calibri" panose="020F0502020204030204" pitchFamily="34" charset="0"/>
                <a:cs typeface="+mn-cs"/>
              </a:defRPr>
            </a:lvl3pPr>
            <a:lvl4pPr marL="1600200" indent="-228600" algn="l" defTabSz="914400" rtl="0" eaLnBrk="1" latinLnBrk="0" hangingPunct="1">
              <a:lnSpc>
                <a:spcPct val="100000"/>
              </a:lnSpc>
              <a:spcBef>
                <a:spcPts val="500"/>
              </a:spcBef>
              <a:buFont typeface="Systeemlettertype"/>
              <a:buChar char="–"/>
              <a:defRPr sz="1600" b="0" i="0" kern="1200">
                <a:solidFill>
                  <a:schemeClr val="accent1"/>
                </a:solidFill>
                <a:latin typeface="Calibri" panose="020F0502020204030204" pitchFamily="34" charset="0"/>
                <a:ea typeface="Calibri" panose="020F0502020204030204" pitchFamily="34" charset="0"/>
                <a:cs typeface="+mn-cs"/>
              </a:defRPr>
            </a:lvl4pPr>
            <a:lvl5pPr marL="2057400" indent="-228600" algn="l" defTabSz="914400" rtl="0" eaLnBrk="1" latinLnBrk="0" hangingPunct="1">
              <a:lnSpc>
                <a:spcPct val="100000"/>
              </a:lnSpc>
              <a:spcBef>
                <a:spcPts val="500"/>
              </a:spcBef>
              <a:buFont typeface="Systeemlettertype"/>
              <a:buChar char="»"/>
              <a:defRPr sz="1400" b="0" i="0" kern="1200">
                <a:solidFill>
                  <a:schemeClr val="accent1"/>
                </a:solidFill>
                <a:latin typeface="Calibri" panose="020F0502020204030204" pitchFamily="34" charset="0"/>
                <a:ea typeface="Calibri" panose="020F0502020204030204" pitchFamily="34"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Aft>
                <a:spcPts val="1000"/>
              </a:spcAft>
              <a:buFont typeface="Arial"/>
              <a:buNone/>
            </a:pPr>
            <a:r>
              <a:rPr lang="nl-NL" sz="1400" i="1"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Vraag naar gedrag, ontstaan sinds er sprake is van dementie en dat in de afgelopen vier weken voorkwam </a:t>
            </a:r>
            <a:endPar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endParaRPr>
          </a:p>
          <a:p>
            <a:pPr marL="0" indent="0">
              <a:spcAft>
                <a:spcPts val="1000"/>
              </a:spcAft>
              <a:buSzPts val="1100"/>
              <a:buFont typeface="Arial"/>
              <a:buNone/>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Is hij/zij niet langer geïnteresseerd in de wereld om hem/haar heen? Heeft hij/zij geen belangstelling meer om iets te doen of om aan iets nieuws te beginnen? Is hij/zij moeilijker te betrekken in een gesprek of het doen van huishoudelijke klusjes? Is hij/zij apathisch of onverschillig? </a:t>
            </a:r>
          </a:p>
          <a:p>
            <a:pPr marL="0" indent="0">
              <a:spcAft>
                <a:spcPts val="1000"/>
              </a:spcAft>
              <a:buSzPts val="1100"/>
              <a:buFont typeface="Arial"/>
              <a:buNone/>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Je kan het evt. nog verder uitsplitsen met de volgende vragen: </a:t>
            </a:r>
          </a:p>
          <a:p>
            <a:pPr marL="342900" indent="-342900">
              <a:spcAft>
                <a:spcPts val="1000"/>
              </a:spcAft>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Lijkt hij/zij minder spontaan en minder actief dan gewoonlijk</a:t>
            </a:r>
          </a:p>
          <a:p>
            <a:pPr marL="342900" indent="-342900">
              <a:spcAft>
                <a:spcPts val="1000"/>
              </a:spcAft>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Begint hij/zij minder vaak een gesprek? </a:t>
            </a:r>
          </a:p>
          <a:p>
            <a:pPr marL="342900" indent="-342900">
              <a:spcAft>
                <a:spcPts val="1000"/>
              </a:spcAft>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Toont hij/zij minder affectie of misschien wel helemaal geen emoties</a:t>
            </a:r>
          </a:p>
          <a:p>
            <a:pPr marL="342900" indent="-342900">
              <a:spcAft>
                <a:spcPts val="1000"/>
              </a:spcAft>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Helpt hij/zij minder bij huishoudelijke klussen? </a:t>
            </a:r>
          </a:p>
          <a:p>
            <a:pPr marL="342900" indent="-342900">
              <a:spcAft>
                <a:spcPts val="1000"/>
              </a:spcAft>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Lijkt hij/zij minder geïnteresseerd in de activiteiten en plannen van een ander?</a:t>
            </a:r>
          </a:p>
          <a:p>
            <a:pPr marL="342900" indent="-342900">
              <a:spcAft>
                <a:spcPts val="1000"/>
              </a:spcAft>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Heeft hij/zij geen belangstelling meer voor vrienden of familie? </a:t>
            </a:r>
          </a:p>
          <a:p>
            <a:pPr marL="342900" indent="-342900">
              <a:spcAft>
                <a:spcPts val="1000"/>
              </a:spcAft>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Is hij/zij minder enthousiast over zaken die hem gewoonlijk interesseren? </a:t>
            </a:r>
          </a:p>
          <a:p>
            <a:pPr marL="342900" indent="-342900">
              <a:spcAft>
                <a:spcPts val="1000"/>
              </a:spcAft>
              <a:buFont typeface="+mj-lt"/>
              <a:buAutoNum type="arabicPeriod"/>
            </a:pPr>
            <a:r>
              <a:rPr lang="nl-NL" sz="1400" dirty="0">
                <a:solidFill>
                  <a:srgbClr val="005889"/>
                </a:solidFill>
                <a:latin typeface="Source Sans Pro" panose="020B0503030403020204" pitchFamily="34" charset="0"/>
                <a:ea typeface="Source Sans Pro" panose="020B0503030403020204" pitchFamily="34" charset="0"/>
                <a:cs typeface="Times New Roman" panose="02020603050405020304" pitchFamily="18" charset="0"/>
              </a:rPr>
              <a:t>Is er nog iets anders waaruit blijkt dat hij/zij geen interesse heeft om iets nieuws te gaan doen? </a:t>
            </a:r>
          </a:p>
        </p:txBody>
      </p:sp>
      <p:sp>
        <p:nvSpPr>
          <p:cNvPr id="3" name="Titel 1">
            <a:extLst>
              <a:ext uri="{FF2B5EF4-FFF2-40B4-BE49-F238E27FC236}">
                <a16:creationId xmlns:a16="http://schemas.microsoft.com/office/drawing/2014/main" id="{C01B5CA0-64DF-DAA0-C7AC-E42DF4C2D3E1}"/>
              </a:ext>
            </a:extLst>
          </p:cNvPr>
          <p:cNvSpPr txBox="1">
            <a:spLocks/>
          </p:cNvSpPr>
          <p:nvPr/>
        </p:nvSpPr>
        <p:spPr>
          <a:xfrm>
            <a:off x="3005136" y="365125"/>
            <a:ext cx="8348663" cy="1325563"/>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Calibri" panose="020F0502020204030204" pitchFamily="34" charset="0"/>
                <a:ea typeface="Calibri" panose="020F0502020204030204" pitchFamily="34" charset="0"/>
                <a:cs typeface="+mj-cs"/>
              </a:defRPr>
            </a:lvl1pPr>
          </a:lstStyle>
          <a:p>
            <a:r>
              <a:rPr lang="nl-NL" sz="3600" dirty="0" err="1">
                <a:solidFill>
                  <a:srgbClr val="00A195"/>
                </a:solidFill>
                <a:latin typeface="Source Sans Pro" panose="020B0503030403020204" pitchFamily="34" charset="0"/>
                <a:ea typeface="Source Sans Pro" panose="020B0503030403020204" pitchFamily="34" charset="0"/>
              </a:rPr>
              <a:t>Neuropsychiatric</a:t>
            </a:r>
            <a:r>
              <a:rPr lang="nl-NL" sz="3600" dirty="0">
                <a:solidFill>
                  <a:srgbClr val="00A195"/>
                </a:solidFill>
                <a:latin typeface="Source Sans Pro" panose="020B0503030403020204" pitchFamily="34" charset="0"/>
                <a:ea typeface="Source Sans Pro" panose="020B0503030403020204" pitchFamily="34" charset="0"/>
              </a:rPr>
              <a:t> Inventory - Apathie</a:t>
            </a:r>
          </a:p>
        </p:txBody>
      </p:sp>
    </p:spTree>
    <p:extLst>
      <p:ext uri="{BB962C8B-B14F-4D97-AF65-F5344CB8AC3E}">
        <p14:creationId xmlns:p14="http://schemas.microsoft.com/office/powerpoint/2010/main" val="34249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schermopname, grafische vormgeving, clipart">
            <a:extLst>
              <a:ext uri="{FF2B5EF4-FFF2-40B4-BE49-F238E27FC236}">
                <a16:creationId xmlns:a16="http://schemas.microsoft.com/office/drawing/2014/main" id="{6FC6D6C8-E397-F6A9-D708-4E1FC1A7E618}"/>
              </a:ext>
            </a:extLst>
          </p:cNvPr>
          <p:cNvPicPr>
            <a:picLocks noGrp="1" noChangeAspect="1"/>
          </p:cNvPicPr>
          <p:nvPr>
            <p:ph type="pic" sz="quarter" idx="15"/>
          </p:nvPr>
        </p:nvPicPr>
        <p:blipFill rotWithShape="1">
          <a:blip r:embed="rId3"/>
          <a:srcRect/>
          <a:stretch/>
        </p:blipFill>
        <p:spPr>
          <a:xfrm>
            <a:off x="20" y="10"/>
            <a:ext cx="12191980" cy="6857990"/>
          </a:xfrm>
          <a:noFill/>
        </p:spPr>
      </p:pic>
      <p:sp>
        <p:nvSpPr>
          <p:cNvPr id="7" name="Titel 1">
            <a:extLst>
              <a:ext uri="{FF2B5EF4-FFF2-40B4-BE49-F238E27FC236}">
                <a16:creationId xmlns:a16="http://schemas.microsoft.com/office/drawing/2014/main" id="{22DDECE4-89DF-51D7-45F2-41BA2D8E7331}"/>
              </a:ext>
            </a:extLst>
          </p:cNvPr>
          <p:cNvSpPr txBox="1">
            <a:spLocks/>
          </p:cNvSpPr>
          <p:nvPr/>
        </p:nvSpPr>
        <p:spPr>
          <a:xfrm>
            <a:off x="3005136" y="365125"/>
            <a:ext cx="8348663" cy="1325563"/>
          </a:xfrm>
          <a:prstGeom prst="rect">
            <a:avLst/>
          </a:prstGeom>
        </p:spPr>
        <p:txBody>
          <a:bodyPr/>
          <a:lstStyle>
            <a:lvl1pPr algn="l" defTabSz="914400" rtl="0" eaLnBrk="1" latinLnBrk="0" hangingPunct="1">
              <a:lnSpc>
                <a:spcPct val="90000"/>
              </a:lnSpc>
              <a:spcBef>
                <a:spcPct val="0"/>
              </a:spcBef>
              <a:buNone/>
              <a:defRPr sz="4400" b="0" i="0" kern="1200">
                <a:solidFill>
                  <a:schemeClr val="accent1"/>
                </a:solidFill>
                <a:latin typeface="Calibri" panose="020F0502020204030204" pitchFamily="34" charset="0"/>
                <a:ea typeface="Calibri" panose="020F0502020204030204" pitchFamily="34" charset="0"/>
                <a:cs typeface="+mj-cs"/>
              </a:defRPr>
            </a:lvl1pPr>
          </a:lstStyle>
          <a:p>
            <a:r>
              <a:rPr lang="nl-NL" dirty="0">
                <a:solidFill>
                  <a:srgbClr val="00A195"/>
                </a:solidFill>
                <a:latin typeface="Source Sans Pro" panose="020B0503030403020204" pitchFamily="34" charset="0"/>
                <a:ea typeface="Source Sans Pro" panose="020B0503030403020204" pitchFamily="34" charset="0"/>
              </a:rPr>
              <a:t>Meer weten? Kijk dan eens op: </a:t>
            </a:r>
          </a:p>
        </p:txBody>
      </p:sp>
      <p:sp>
        <p:nvSpPr>
          <p:cNvPr id="8" name="Tijdelijke aanduiding voor inhoud 2">
            <a:extLst>
              <a:ext uri="{FF2B5EF4-FFF2-40B4-BE49-F238E27FC236}">
                <a16:creationId xmlns:a16="http://schemas.microsoft.com/office/drawing/2014/main" id="{E7E18921-A308-808A-41B0-1901B6BBAE44}"/>
              </a:ext>
            </a:extLst>
          </p:cNvPr>
          <p:cNvSpPr txBox="1">
            <a:spLocks/>
          </p:cNvSpPr>
          <p:nvPr/>
        </p:nvSpPr>
        <p:spPr>
          <a:xfrm>
            <a:off x="3005136" y="1825625"/>
            <a:ext cx="8348663" cy="435133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800"/>
              </a:spcBef>
              <a:buFont typeface="Arial"/>
              <a:buNone/>
              <a:defRPr sz="3200" b="0" i="0" kern="1200">
                <a:solidFill>
                  <a:schemeClr val="accent1"/>
                </a:solidFill>
                <a:latin typeface="Calibri" panose="020F0502020204030204" pitchFamily="34" charset="0"/>
                <a:ea typeface="Calibri" panose="020F0502020204030204" pitchFamily="34" charset="0"/>
                <a:cs typeface="+mn-cs"/>
              </a:defRPr>
            </a:lvl1pPr>
            <a:lvl2pPr marL="457200" indent="0" algn="l" defTabSz="914400" rtl="0" eaLnBrk="1" latinLnBrk="0" hangingPunct="1">
              <a:lnSpc>
                <a:spcPct val="100000"/>
              </a:lnSpc>
              <a:spcBef>
                <a:spcPts val="500"/>
              </a:spcBef>
              <a:buFont typeface="Systeemlettertype"/>
              <a:buNone/>
              <a:defRPr sz="2800" b="0" i="0" kern="1200">
                <a:solidFill>
                  <a:schemeClr val="accent1"/>
                </a:solidFill>
                <a:latin typeface="Calibri" panose="020F0502020204030204" pitchFamily="34" charset="0"/>
                <a:ea typeface="Calibri" panose="020F0502020204030204" pitchFamily="34" charset="0"/>
                <a:cs typeface="+mn-cs"/>
              </a:defRPr>
            </a:lvl2pPr>
            <a:lvl3pPr marL="914400" indent="0" algn="l" defTabSz="914400" rtl="0" eaLnBrk="1" latinLnBrk="0" hangingPunct="1">
              <a:lnSpc>
                <a:spcPct val="100000"/>
              </a:lnSpc>
              <a:spcBef>
                <a:spcPts val="500"/>
              </a:spcBef>
              <a:buFont typeface="Arial"/>
              <a:buNone/>
              <a:defRPr sz="2400" b="0" i="0" kern="1200">
                <a:solidFill>
                  <a:schemeClr val="accent1"/>
                </a:solidFill>
                <a:latin typeface="Calibri" panose="020F0502020204030204" pitchFamily="34" charset="0"/>
                <a:ea typeface="Calibri" panose="020F0502020204030204" pitchFamily="34" charset="0"/>
                <a:cs typeface="+mn-cs"/>
              </a:defRPr>
            </a:lvl3pPr>
            <a:lvl4pPr marL="1371600" indent="0" algn="l" defTabSz="914400" rtl="0" eaLnBrk="1" latinLnBrk="0" hangingPunct="1">
              <a:lnSpc>
                <a:spcPct val="100000"/>
              </a:lnSpc>
              <a:spcBef>
                <a:spcPts val="500"/>
              </a:spcBef>
              <a:buFont typeface="Systeemlettertype"/>
              <a:buNone/>
              <a:defRPr sz="2000" b="0" i="0" kern="1200">
                <a:solidFill>
                  <a:schemeClr val="accent1"/>
                </a:solidFill>
                <a:latin typeface="Calibri" panose="020F0502020204030204" pitchFamily="34" charset="0"/>
                <a:ea typeface="Calibri" panose="020F0502020204030204" pitchFamily="34" charset="0"/>
                <a:cs typeface="+mn-cs"/>
              </a:defRPr>
            </a:lvl4pPr>
            <a:lvl5pPr marL="1828800" indent="0" algn="l" defTabSz="914400" rtl="0" eaLnBrk="1" latinLnBrk="0" hangingPunct="1">
              <a:lnSpc>
                <a:spcPct val="100000"/>
              </a:lnSpc>
              <a:spcBef>
                <a:spcPts val="500"/>
              </a:spcBef>
              <a:buFont typeface="Systeemlettertype"/>
              <a:buNone/>
              <a:defRPr sz="2000" b="0" i="0" kern="1200">
                <a:solidFill>
                  <a:schemeClr val="accent1"/>
                </a:solidFill>
                <a:latin typeface="Calibri" panose="020F0502020204030204" pitchFamily="34" charset="0"/>
                <a:ea typeface="Calibri" panose="020F0502020204030204" pitchFamily="34" charset="0"/>
                <a:cs typeface="+mn-cs"/>
              </a:defRPr>
            </a:lvl5pPr>
            <a:lvl6pPr marL="22860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998A"/>
                </a:solidFill>
                <a:effectLst/>
                <a:uLnTx/>
                <a:uFillTx/>
                <a:latin typeface="Source Sans Pro" panose="020B0503030403020204" pitchFamily="34" charset="0"/>
                <a:ea typeface="Source Sans Pro" panose="020B0503030403020204" pitchFamily="34" charset="0"/>
                <a:cs typeface="+mn-cs"/>
                <a:hlinkClick r:id="rId4">
                  <a:extLst>
                    <a:ext uri="{A12FA001-AC4F-418D-AE19-62706E023703}">
                      <ahyp:hlinkClr xmlns:ahyp="http://schemas.microsoft.com/office/drawing/2018/hyperlinkcolor" val="tx"/>
                    </a:ext>
                  </a:extLst>
                </a:hlinkClick>
              </a:rPr>
              <a:t>https://www.ukonnetwerk.nl/tools/saba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solidFill>
                <a:srgbClr val="00998A"/>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endParaRPr>
          </a:p>
          <a:p>
            <a:pPr>
              <a:spcBef>
                <a:spcPts val="0"/>
              </a:spcBef>
              <a:defRPr/>
            </a:pPr>
            <a:r>
              <a:rPr kumimoji="0" lang="nl-NL" sz="2800" b="0" i="0" u="none" strike="noStrike" kern="1200" cap="none" spc="0" normalizeH="0" baseline="0" noProof="0" dirty="0">
                <a:ln>
                  <a:noFill/>
                </a:ln>
                <a:solidFill>
                  <a:srgbClr val="00998A"/>
                </a:solidFill>
                <a:effectLst/>
                <a:uLnTx/>
                <a:uFillTx/>
                <a:latin typeface="Source Sans Pro" panose="020B0503030403020204" pitchFamily="34" charset="0"/>
                <a:ea typeface="Source Sans Pro" panose="020B0503030403020204" pitchFamily="34" charset="0"/>
                <a:cs typeface="+mn-cs"/>
                <a:hlinkClick r:id="rId4">
                  <a:extLst>
                    <a:ext uri="{A12FA001-AC4F-418D-AE19-62706E023703}">
                      <ahyp:hlinkClr xmlns:ahyp="http://schemas.microsoft.com/office/drawing/2018/hyperlinkcolor" val="tx"/>
                    </a:ext>
                  </a:extLst>
                </a:hlinkClick>
              </a:rPr>
              <a:t>https://www.ukonnetwerk.nl/tools/saba-thuis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00998A"/>
              </a:solidFill>
              <a:effectLst/>
              <a:uLnTx/>
              <a:uFillTx/>
              <a:latin typeface="Source Sans Pro" panose="020B0503030403020204" pitchFamily="34" charset="0"/>
              <a:ea typeface="Source Sans Pro" panose="020B0503030403020204" pitchFamily="34" charset="0"/>
              <a:cs typeface="+mn-cs"/>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00998A"/>
              </a:solidFill>
              <a:effectLst/>
              <a:uLnTx/>
              <a:uFillTx/>
              <a:latin typeface="Source Sans Pro" panose="020B0503030403020204" pitchFamily="34" charset="0"/>
              <a:ea typeface="Source Sans Pro" panose="020B0503030403020204" pitchFamily="34" charset="0"/>
              <a:cs typeface="+mn-cs"/>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nl-NL" sz="2800" b="0" i="0" u="none" strike="noStrike" kern="1200" cap="none" spc="0" normalizeH="0" baseline="0" noProof="0" dirty="0">
                <a:ln>
                  <a:noFill/>
                </a:ln>
                <a:solidFill>
                  <a:srgbClr val="005889"/>
                </a:solidFill>
                <a:effectLst/>
                <a:uLnTx/>
                <a:uFillTx/>
                <a:latin typeface="Source Sans Pro" panose="020B0503030403020204" pitchFamily="34" charset="0"/>
                <a:ea typeface="Source Sans Pro" panose="020B0503030403020204" pitchFamily="34" charset="0"/>
                <a:cs typeface="+mn-cs"/>
                <a:hlinkClick r:id="rId5">
                  <a:extLst>
                    <a:ext uri="{A12FA001-AC4F-418D-AE19-62706E023703}">
                      <ahyp:hlinkClr xmlns:ahyp="http://schemas.microsoft.com/office/drawing/2018/hyperlinkcolor" val="tx"/>
                    </a:ext>
                  </a:extLst>
                </a:hlinkClick>
              </a:rPr>
              <a:t>www.alzheimernederland.nl</a:t>
            </a:r>
            <a:endParaRPr kumimoji="0" lang="nl-NL" sz="2800" b="0" i="0" u="none" strike="noStrike" kern="1200" cap="none" spc="0" normalizeH="0" baseline="0" noProof="0" dirty="0">
              <a:ln>
                <a:noFill/>
              </a:ln>
              <a:solidFill>
                <a:srgbClr val="005889"/>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nl-NL" sz="2800" b="0" i="0" u="none" strike="noStrike" kern="1200" cap="none" spc="0" normalizeH="0" baseline="0" noProof="0" dirty="0">
                <a:ln>
                  <a:noFill/>
                </a:ln>
                <a:solidFill>
                  <a:srgbClr val="005889"/>
                </a:solidFill>
                <a:effectLst/>
                <a:uLnTx/>
                <a:uFillTx/>
                <a:latin typeface="Source Sans Pro" panose="020B0503030403020204" pitchFamily="34" charset="0"/>
                <a:ea typeface="Source Sans Pro" panose="020B0503030403020204" pitchFamily="34" charset="0"/>
                <a:cs typeface="+mn-cs"/>
                <a:hlinkClick r:id="rId6">
                  <a:extLst>
                    <a:ext uri="{A12FA001-AC4F-418D-AE19-62706E023703}">
                      <ahyp:hlinkClr xmlns:ahyp="http://schemas.microsoft.com/office/drawing/2018/hyperlinkcolor" val="tx"/>
                    </a:ext>
                  </a:extLst>
                </a:hlinkClick>
              </a:rPr>
              <a:t>www.zorgvoorbeter.nl</a:t>
            </a:r>
            <a:endParaRPr kumimoji="0" lang="nl-NL" sz="2800" b="0" i="0" u="none" strike="noStrike" kern="1200" cap="none" spc="0" normalizeH="0" baseline="0" noProof="0" dirty="0">
              <a:ln>
                <a:noFill/>
              </a:ln>
              <a:solidFill>
                <a:srgbClr val="005889"/>
              </a:solidFill>
              <a:effectLst/>
              <a:uLnTx/>
              <a:uFillTx/>
              <a:latin typeface="Source Sans Pro" panose="020B0503030403020204" pitchFamily="34" charset="0"/>
              <a:ea typeface="Source Sans Pro" panose="020B0503030403020204" pitchFamily="34" charset="0"/>
              <a:cs typeface="+mn-cs"/>
            </a:endParaRPr>
          </a:p>
          <a:p>
            <a:endParaRPr lang="nl-NL" dirty="0"/>
          </a:p>
        </p:txBody>
      </p:sp>
      <p:pic>
        <p:nvPicPr>
          <p:cNvPr id="5" name="Afbeelding 4">
            <a:extLst>
              <a:ext uri="{FF2B5EF4-FFF2-40B4-BE49-F238E27FC236}">
                <a16:creationId xmlns:a16="http://schemas.microsoft.com/office/drawing/2014/main" id="{27C4CDC6-794B-0F11-E40F-32CBEF5FC13D}"/>
              </a:ext>
            </a:extLst>
          </p:cNvPr>
          <p:cNvPicPr>
            <a:picLocks noChangeAspect="1"/>
          </p:cNvPicPr>
          <p:nvPr/>
        </p:nvPicPr>
        <p:blipFill>
          <a:blip r:embed="rId7"/>
          <a:stretch>
            <a:fillRect/>
          </a:stretch>
        </p:blipFill>
        <p:spPr>
          <a:xfrm>
            <a:off x="0" y="6238271"/>
            <a:ext cx="12192000" cy="626079"/>
          </a:xfrm>
          <a:prstGeom prst="rect">
            <a:avLst/>
          </a:prstGeom>
        </p:spPr>
      </p:pic>
    </p:spTree>
    <p:extLst>
      <p:ext uri="{BB962C8B-B14F-4D97-AF65-F5344CB8AC3E}">
        <p14:creationId xmlns:p14="http://schemas.microsoft.com/office/powerpoint/2010/main" val="939965853"/>
      </p:ext>
    </p:extLst>
  </p:cSld>
  <p:clrMapOvr>
    <a:masterClrMapping/>
  </p:clrMapOvr>
</p:sld>
</file>

<file path=ppt/theme/theme1.xml><?xml version="1.0" encoding="utf-8"?>
<a:theme xmlns:a="http://schemas.openxmlformats.org/drawingml/2006/main" name="Office-thema">
  <a:themeElements>
    <a:clrScheme name="UKON">
      <a:dk1>
        <a:srgbClr val="000000"/>
      </a:dk1>
      <a:lt1>
        <a:srgbClr val="FFFFFF"/>
      </a:lt1>
      <a:dk2>
        <a:srgbClr val="44546A"/>
      </a:dk2>
      <a:lt2>
        <a:srgbClr val="E7E6E6"/>
      </a:lt2>
      <a:accent1>
        <a:srgbClr val="004D75"/>
      </a:accent1>
      <a:accent2>
        <a:srgbClr val="00998A"/>
      </a:accent2>
      <a:accent3>
        <a:srgbClr val="C95290"/>
      </a:accent3>
      <a:accent4>
        <a:srgbClr val="F5BC25"/>
      </a:accent4>
      <a:accent5>
        <a:srgbClr val="00AAC2"/>
      </a:accent5>
      <a:accent6>
        <a:srgbClr val="9DC73C"/>
      </a:accent6>
      <a:hlink>
        <a:srgbClr val="D72232"/>
      </a:hlink>
      <a:folHlink>
        <a:srgbClr val="D7223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lnSpc>
            <a:spcPct val="90000"/>
          </a:lnSpc>
          <a:spcBef>
            <a:spcPts val="1000"/>
          </a:spcBef>
          <a:defRPr sz="2400"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Radboudumc_UKON_powerpoint_1910_03" id="{3DDC9E9E-9E12-8543-BA9F-407EF98CC976}" vid="{48CE3D87-8327-D644-8824-89B001BA0A8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3480</TotalTime>
  <Words>939</Words>
  <Application>Microsoft Office PowerPoint</Application>
  <PresentationFormat>Breedbeeld</PresentationFormat>
  <Paragraphs>78</Paragraphs>
  <Slides>7</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Source Sans Pro</vt:lpstr>
      <vt:lpstr>Systeemlettertype</vt:lpstr>
      <vt:lpstr>Times New Roman</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Nijsten, Hanneke</dc:creator>
  <cp:lastModifiedBy>Hofenk, Dorien</cp:lastModifiedBy>
  <cp:revision>148</cp:revision>
  <dcterms:created xsi:type="dcterms:W3CDTF">2021-12-14T13:21:11Z</dcterms:created>
  <dcterms:modified xsi:type="dcterms:W3CDTF">2024-05-22T08:30:00Z</dcterms:modified>
</cp:coreProperties>
</file>